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2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59" r:id="rId7"/>
    <p:sldId id="263" r:id="rId8"/>
    <p:sldId id="272" r:id="rId9"/>
    <p:sldId id="270" r:id="rId10"/>
    <p:sldId id="271" r:id="rId11"/>
    <p:sldId id="264" r:id="rId12"/>
    <p:sldId id="268" r:id="rId13"/>
    <p:sldId id="269" r:id="rId14"/>
    <p:sldId id="267" r:id="rId15"/>
  </p:sldIdLst>
  <p:sldSz cx="10693400" cy="10693400"/>
  <p:notesSz cx="10693400" cy="10693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DBC20A-8442-451E-A317-B4429290AD0B}" v="3" dt="2022-08-22T16:01:52.87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71" autoAdjust="0"/>
  </p:normalViewPr>
  <p:slideViewPr>
    <p:cSldViewPr>
      <p:cViewPr varScale="1">
        <p:scale>
          <a:sx n="70" d="100"/>
          <a:sy n="70" d="100"/>
        </p:scale>
        <p:origin x="244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C00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C00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C00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55265" y="348997"/>
            <a:ext cx="670593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4075" y="348997"/>
            <a:ext cx="2139692" cy="6857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830082" y="886459"/>
            <a:ext cx="112166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8C00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790077" y="1971548"/>
            <a:ext cx="11136655" cy="265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76" Type="http://schemas.openxmlformats.org/officeDocument/2006/relationships/image" Target="../media/image77.png"/><Relationship Id="rId84" Type="http://schemas.openxmlformats.org/officeDocument/2006/relationships/image" Target="../media/image85.png"/><Relationship Id="rId7" Type="http://schemas.openxmlformats.org/officeDocument/2006/relationships/image" Target="../media/image8.png"/><Relationship Id="rId71" Type="http://schemas.openxmlformats.org/officeDocument/2006/relationships/image" Target="../media/image72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74" Type="http://schemas.openxmlformats.org/officeDocument/2006/relationships/image" Target="../media/image75.png"/><Relationship Id="rId79" Type="http://schemas.openxmlformats.org/officeDocument/2006/relationships/image" Target="../media/image80.png"/><Relationship Id="rId87" Type="http://schemas.openxmlformats.org/officeDocument/2006/relationships/image" Target="../media/image88.png"/><Relationship Id="rId5" Type="http://schemas.openxmlformats.org/officeDocument/2006/relationships/image" Target="../media/image6.png"/><Relationship Id="rId61" Type="http://schemas.openxmlformats.org/officeDocument/2006/relationships/image" Target="../media/image62.png"/><Relationship Id="rId82" Type="http://schemas.openxmlformats.org/officeDocument/2006/relationships/image" Target="../media/image83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77" Type="http://schemas.openxmlformats.org/officeDocument/2006/relationships/image" Target="../media/image78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80" Type="http://schemas.openxmlformats.org/officeDocument/2006/relationships/image" Target="../media/image81.png"/><Relationship Id="rId85" Type="http://schemas.openxmlformats.org/officeDocument/2006/relationships/image" Target="../media/image86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83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81" Type="http://schemas.openxmlformats.org/officeDocument/2006/relationships/image" Target="../media/image82.png"/><Relationship Id="rId86" Type="http://schemas.openxmlformats.org/officeDocument/2006/relationships/image" Target="../media/image8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klugekoepfe.nrw/videopodcast-berufswahlpass/" TargetMode="External"/><Relationship Id="rId5" Type="http://schemas.openxmlformats.org/officeDocument/2006/relationships/image" Target="../media/image92.jpg"/><Relationship Id="rId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lugekoepfe.nrw/videopodcast-berufswahlpass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is-euskirchen.de/buergerservice/kobiz/KoKo_Projekte_23211.php" TargetMode="Externa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 rot="5400000">
            <a:off x="1918019" y="-216217"/>
            <a:ext cx="6858000" cy="9144635"/>
            <a:chOff x="348997" y="775207"/>
            <a:chExt cx="6858000" cy="9144635"/>
          </a:xfrm>
        </p:grpSpPr>
        <p:sp>
          <p:nvSpPr>
            <p:cNvPr id="3" name="object 3"/>
            <p:cNvSpPr/>
            <p:nvPr/>
          </p:nvSpPr>
          <p:spPr>
            <a:xfrm>
              <a:off x="348997" y="775334"/>
              <a:ext cx="6857998" cy="91439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3777996" y="1156334"/>
              <a:ext cx="1447800" cy="6400800"/>
            </a:xfrm>
            <a:custGeom>
              <a:avLst/>
              <a:gdLst/>
              <a:ahLst/>
              <a:cxnLst/>
              <a:rect l="l" t="t" r="r" b="b"/>
              <a:pathLst>
                <a:path w="1447800" h="6400800">
                  <a:moveTo>
                    <a:pt x="0" y="6400800"/>
                  </a:moveTo>
                  <a:lnTo>
                    <a:pt x="1447800" y="6400800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6400800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645919" y="1387983"/>
              <a:ext cx="22860" cy="63169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668779" y="1365123"/>
              <a:ext cx="38100" cy="63474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710690" y="1365123"/>
              <a:ext cx="0" cy="6347460"/>
            </a:xfrm>
            <a:custGeom>
              <a:avLst/>
              <a:gdLst/>
              <a:ahLst/>
              <a:cxnLst/>
              <a:rect l="l" t="t" r="r" b="b"/>
              <a:pathLst>
                <a:path h="6347459">
                  <a:moveTo>
                    <a:pt x="0" y="6347459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714499" y="775207"/>
              <a:ext cx="2430780" cy="81108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4141470" y="7293482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45719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44444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149090" y="4596002"/>
              <a:ext cx="121920" cy="2743200"/>
            </a:xfrm>
            <a:custGeom>
              <a:avLst/>
              <a:gdLst/>
              <a:ahLst/>
              <a:cxnLst/>
              <a:rect l="l" t="t" r="r" b="b"/>
              <a:pathLst>
                <a:path w="121920" h="2743200">
                  <a:moveTo>
                    <a:pt x="0" y="2743200"/>
                  </a:moveTo>
                  <a:lnTo>
                    <a:pt x="0" y="2697480"/>
                  </a:lnTo>
                </a:path>
                <a:path w="121920" h="2743200">
                  <a:moveTo>
                    <a:pt x="7620" y="2743200"/>
                  </a:moveTo>
                  <a:lnTo>
                    <a:pt x="7620" y="2697480"/>
                  </a:lnTo>
                </a:path>
                <a:path w="121920" h="2743200">
                  <a:moveTo>
                    <a:pt x="15240" y="2743200"/>
                  </a:moveTo>
                  <a:lnTo>
                    <a:pt x="15240" y="2697480"/>
                  </a:lnTo>
                </a:path>
                <a:path w="121920" h="2743200">
                  <a:moveTo>
                    <a:pt x="22860" y="2743200"/>
                  </a:moveTo>
                  <a:lnTo>
                    <a:pt x="22860" y="2697480"/>
                  </a:lnTo>
                </a:path>
                <a:path w="121920" h="2743200">
                  <a:moveTo>
                    <a:pt x="30480" y="2743200"/>
                  </a:moveTo>
                  <a:lnTo>
                    <a:pt x="30480" y="2697480"/>
                  </a:lnTo>
                </a:path>
                <a:path w="121920" h="2743200">
                  <a:moveTo>
                    <a:pt x="38100" y="2743200"/>
                  </a:moveTo>
                  <a:lnTo>
                    <a:pt x="38100" y="2697480"/>
                  </a:lnTo>
                </a:path>
                <a:path w="121920" h="2743200">
                  <a:moveTo>
                    <a:pt x="91440" y="2590800"/>
                  </a:moveTo>
                  <a:lnTo>
                    <a:pt x="91440" y="2529840"/>
                  </a:lnTo>
                </a:path>
                <a:path w="121920" h="2743200">
                  <a:moveTo>
                    <a:pt x="91440" y="60960"/>
                  </a:moveTo>
                  <a:lnTo>
                    <a:pt x="91440" y="0"/>
                  </a:lnTo>
                </a:path>
                <a:path w="121920" h="2743200">
                  <a:moveTo>
                    <a:pt x="99060" y="2590800"/>
                  </a:moveTo>
                  <a:lnTo>
                    <a:pt x="99060" y="2529840"/>
                  </a:lnTo>
                </a:path>
                <a:path w="121920" h="2743200">
                  <a:moveTo>
                    <a:pt x="99060" y="60960"/>
                  </a:moveTo>
                  <a:lnTo>
                    <a:pt x="99060" y="0"/>
                  </a:lnTo>
                </a:path>
                <a:path w="121920" h="2743200">
                  <a:moveTo>
                    <a:pt x="106680" y="2590800"/>
                  </a:moveTo>
                  <a:lnTo>
                    <a:pt x="106680" y="2529840"/>
                  </a:lnTo>
                </a:path>
                <a:path w="121920" h="2743200">
                  <a:moveTo>
                    <a:pt x="106680" y="60960"/>
                  </a:moveTo>
                  <a:lnTo>
                    <a:pt x="106680" y="0"/>
                  </a:lnTo>
                </a:path>
                <a:path w="121920" h="2743200">
                  <a:moveTo>
                    <a:pt x="114300" y="2590800"/>
                  </a:moveTo>
                  <a:lnTo>
                    <a:pt x="114300" y="2529840"/>
                  </a:lnTo>
                </a:path>
                <a:path w="121920" h="2743200">
                  <a:moveTo>
                    <a:pt x="114300" y="60960"/>
                  </a:moveTo>
                  <a:lnTo>
                    <a:pt x="114300" y="0"/>
                  </a:lnTo>
                </a:path>
                <a:path w="121920" h="2743200">
                  <a:moveTo>
                    <a:pt x="121920" y="2590800"/>
                  </a:moveTo>
                  <a:lnTo>
                    <a:pt x="121920" y="2529840"/>
                  </a:lnTo>
                </a:path>
                <a:path w="121920" h="2743200">
                  <a:moveTo>
                    <a:pt x="121920" y="60960"/>
                  </a:moveTo>
                  <a:lnTo>
                    <a:pt x="12192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251959" y="1418463"/>
              <a:ext cx="38100" cy="914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251959" y="1586103"/>
              <a:ext cx="38100" cy="1066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278629" y="4596002"/>
              <a:ext cx="0" cy="2590800"/>
            </a:xfrm>
            <a:custGeom>
              <a:avLst/>
              <a:gdLst/>
              <a:ahLst/>
              <a:cxnLst/>
              <a:rect l="l" t="t" r="r" b="b"/>
              <a:pathLst>
                <a:path h="2590800">
                  <a:moveTo>
                    <a:pt x="0" y="2590800"/>
                  </a:moveTo>
                  <a:lnTo>
                    <a:pt x="0" y="2529840"/>
                  </a:lnTo>
                </a:path>
                <a:path h="259080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251959" y="1776603"/>
              <a:ext cx="53340" cy="3962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286249" y="4596002"/>
              <a:ext cx="0" cy="2590800"/>
            </a:xfrm>
            <a:custGeom>
              <a:avLst/>
              <a:gdLst/>
              <a:ahLst/>
              <a:cxnLst/>
              <a:rect l="l" t="t" r="r" b="b"/>
              <a:pathLst>
                <a:path h="2590800">
                  <a:moveTo>
                    <a:pt x="0" y="2590800"/>
                  </a:moveTo>
                  <a:lnTo>
                    <a:pt x="0" y="2529840"/>
                  </a:lnTo>
                </a:path>
                <a:path h="259080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4236720" y="3110102"/>
              <a:ext cx="91440" cy="1981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4293870" y="4596002"/>
              <a:ext cx="7620" cy="2590800"/>
            </a:xfrm>
            <a:custGeom>
              <a:avLst/>
              <a:gdLst/>
              <a:ahLst/>
              <a:cxnLst/>
              <a:rect l="l" t="t" r="r" b="b"/>
              <a:pathLst>
                <a:path w="7620" h="2590800">
                  <a:moveTo>
                    <a:pt x="0" y="2590800"/>
                  </a:moveTo>
                  <a:lnTo>
                    <a:pt x="0" y="2529840"/>
                  </a:lnTo>
                </a:path>
                <a:path w="7620" h="2590800">
                  <a:moveTo>
                    <a:pt x="0" y="60960"/>
                  </a:moveTo>
                  <a:lnTo>
                    <a:pt x="0" y="0"/>
                  </a:lnTo>
                </a:path>
                <a:path w="7620" h="2590800">
                  <a:moveTo>
                    <a:pt x="7619" y="2590800"/>
                  </a:moveTo>
                  <a:lnTo>
                    <a:pt x="7619" y="2529840"/>
                  </a:lnTo>
                </a:path>
                <a:path w="7620" h="2590800">
                  <a:moveTo>
                    <a:pt x="7619" y="60960"/>
                  </a:moveTo>
                  <a:lnTo>
                    <a:pt x="7619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301490" y="1776603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762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E2051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309109" y="4596002"/>
              <a:ext cx="7620" cy="2590800"/>
            </a:xfrm>
            <a:custGeom>
              <a:avLst/>
              <a:gdLst/>
              <a:ahLst/>
              <a:cxnLst/>
              <a:rect l="l" t="t" r="r" b="b"/>
              <a:pathLst>
                <a:path w="7620" h="2590800">
                  <a:moveTo>
                    <a:pt x="0" y="2590800"/>
                  </a:moveTo>
                  <a:lnTo>
                    <a:pt x="0" y="2529840"/>
                  </a:lnTo>
                </a:path>
                <a:path w="7620" h="2590800">
                  <a:moveTo>
                    <a:pt x="0" y="60960"/>
                  </a:moveTo>
                  <a:lnTo>
                    <a:pt x="0" y="0"/>
                  </a:lnTo>
                </a:path>
                <a:path w="7620" h="2590800">
                  <a:moveTo>
                    <a:pt x="7620" y="2590800"/>
                  </a:moveTo>
                  <a:lnTo>
                    <a:pt x="7620" y="252984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4290059" y="1433702"/>
              <a:ext cx="30480" cy="8382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316729" y="4596002"/>
              <a:ext cx="7620" cy="2590800"/>
            </a:xfrm>
            <a:custGeom>
              <a:avLst/>
              <a:gdLst/>
              <a:ahLst/>
              <a:cxnLst/>
              <a:rect l="l" t="t" r="r" b="b"/>
              <a:pathLst>
                <a:path w="7620" h="2590800">
                  <a:moveTo>
                    <a:pt x="0" y="60960"/>
                  </a:moveTo>
                  <a:lnTo>
                    <a:pt x="0" y="0"/>
                  </a:lnTo>
                </a:path>
                <a:path w="7620" h="2590800">
                  <a:moveTo>
                    <a:pt x="7619" y="2590800"/>
                  </a:moveTo>
                  <a:lnTo>
                    <a:pt x="7619" y="252984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290059" y="1578483"/>
              <a:ext cx="45720" cy="1219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312920" y="3460623"/>
              <a:ext cx="15240" cy="1219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312920" y="5716143"/>
              <a:ext cx="22860" cy="16002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324349" y="4596002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324349" y="1441323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762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E2051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331970" y="7125843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59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4320540" y="3369183"/>
              <a:ext cx="15240" cy="2133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331970" y="3110102"/>
              <a:ext cx="0" cy="1546860"/>
            </a:xfrm>
            <a:custGeom>
              <a:avLst/>
              <a:gdLst/>
              <a:ahLst/>
              <a:cxnLst/>
              <a:rect l="l" t="t" r="r" b="b"/>
              <a:pathLst>
                <a:path h="1546860">
                  <a:moveTo>
                    <a:pt x="0" y="1546859"/>
                  </a:moveTo>
                  <a:lnTo>
                    <a:pt x="0" y="1485899"/>
                  </a:lnTo>
                </a:path>
                <a:path h="1546860">
                  <a:moveTo>
                    <a:pt x="0" y="312419"/>
                  </a:moveTo>
                  <a:lnTo>
                    <a:pt x="0" y="259079"/>
                  </a:lnTo>
                </a:path>
                <a:path h="1546860">
                  <a:moveTo>
                    <a:pt x="0" y="198119"/>
                  </a:moveTo>
                  <a:lnTo>
                    <a:pt x="0" y="137159"/>
                  </a:lnTo>
                </a:path>
                <a:path h="1546860">
                  <a:moveTo>
                    <a:pt x="0" y="106679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331970" y="1441323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762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E2051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4251959" y="2226183"/>
              <a:ext cx="152400" cy="29717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4339590" y="3110102"/>
              <a:ext cx="0" cy="1546860"/>
            </a:xfrm>
            <a:custGeom>
              <a:avLst/>
              <a:gdLst/>
              <a:ahLst/>
              <a:cxnLst/>
              <a:rect l="l" t="t" r="r" b="b"/>
              <a:pathLst>
                <a:path h="1546860">
                  <a:moveTo>
                    <a:pt x="0" y="1546859"/>
                  </a:moveTo>
                  <a:lnTo>
                    <a:pt x="0" y="1485899"/>
                  </a:lnTo>
                </a:path>
                <a:path h="1546860">
                  <a:moveTo>
                    <a:pt x="0" y="312419"/>
                  </a:moveTo>
                  <a:lnTo>
                    <a:pt x="0" y="259079"/>
                  </a:lnTo>
                </a:path>
                <a:path h="1546860">
                  <a:moveTo>
                    <a:pt x="0" y="198119"/>
                  </a:moveTo>
                  <a:lnTo>
                    <a:pt x="0" y="137159"/>
                  </a:lnTo>
                </a:path>
                <a:path h="1546860">
                  <a:moveTo>
                    <a:pt x="0" y="106679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4339590" y="1578483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19">
                  <a:moveTo>
                    <a:pt x="0" y="12192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E2051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4312920" y="6790563"/>
              <a:ext cx="68580" cy="2819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4312920" y="7011543"/>
              <a:ext cx="60960" cy="1752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4347209" y="4596002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4312920" y="4375023"/>
              <a:ext cx="60960" cy="1752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4347209" y="3110102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20">
                  <a:moveTo>
                    <a:pt x="0" y="312419"/>
                  </a:moveTo>
                  <a:lnTo>
                    <a:pt x="0" y="259079"/>
                  </a:lnTo>
                </a:path>
                <a:path h="312420">
                  <a:moveTo>
                    <a:pt x="0" y="198119"/>
                  </a:moveTo>
                  <a:lnTo>
                    <a:pt x="0" y="137159"/>
                  </a:lnTo>
                </a:path>
                <a:path h="312420">
                  <a:moveTo>
                    <a:pt x="0" y="106679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4312920" y="6173343"/>
              <a:ext cx="76200" cy="18288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4312920" y="6401943"/>
              <a:ext cx="83820" cy="33528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4354829" y="4596002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4328159" y="5716143"/>
              <a:ext cx="53340" cy="18288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4354829" y="3110102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20">
                  <a:moveTo>
                    <a:pt x="0" y="312419"/>
                  </a:moveTo>
                  <a:lnTo>
                    <a:pt x="0" y="259079"/>
                  </a:lnTo>
                </a:path>
                <a:path h="312420">
                  <a:moveTo>
                    <a:pt x="0" y="198119"/>
                  </a:moveTo>
                  <a:lnTo>
                    <a:pt x="0" y="137159"/>
                  </a:lnTo>
                </a:path>
                <a:path h="312420">
                  <a:moveTo>
                    <a:pt x="0" y="106679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4312920" y="3460623"/>
              <a:ext cx="76200" cy="3429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4362449" y="4596002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4305299" y="1441323"/>
              <a:ext cx="99060" cy="73151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4362449" y="3110102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20">
                  <a:moveTo>
                    <a:pt x="0" y="312419"/>
                  </a:moveTo>
                  <a:lnTo>
                    <a:pt x="0" y="259079"/>
                  </a:lnTo>
                </a:path>
                <a:path h="312420">
                  <a:moveTo>
                    <a:pt x="0" y="198119"/>
                  </a:moveTo>
                  <a:lnTo>
                    <a:pt x="0" y="137159"/>
                  </a:lnTo>
                </a:path>
                <a:path h="312420">
                  <a:moveTo>
                    <a:pt x="0" y="106679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4145279" y="7240143"/>
              <a:ext cx="358140" cy="22098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4370070" y="3247262"/>
              <a:ext cx="0" cy="1409700"/>
            </a:xfrm>
            <a:custGeom>
              <a:avLst/>
              <a:gdLst/>
              <a:ahLst/>
              <a:cxnLst/>
              <a:rect l="l" t="t" r="r" b="b"/>
              <a:pathLst>
                <a:path h="1409700">
                  <a:moveTo>
                    <a:pt x="0" y="1409700"/>
                  </a:moveTo>
                  <a:lnTo>
                    <a:pt x="0" y="1348740"/>
                  </a:lnTo>
                </a:path>
                <a:path h="1409700">
                  <a:moveTo>
                    <a:pt x="0" y="175260"/>
                  </a:moveTo>
                  <a:lnTo>
                    <a:pt x="0" y="121920"/>
                  </a:lnTo>
                </a:path>
                <a:path h="140970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4229099" y="5152263"/>
              <a:ext cx="266700" cy="41148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4377690" y="3247262"/>
              <a:ext cx="0" cy="3718560"/>
            </a:xfrm>
            <a:custGeom>
              <a:avLst/>
              <a:gdLst/>
              <a:ahLst/>
              <a:cxnLst/>
              <a:rect l="l" t="t" r="r" b="b"/>
              <a:pathLst>
                <a:path h="3718559">
                  <a:moveTo>
                    <a:pt x="0" y="3718560"/>
                  </a:moveTo>
                  <a:lnTo>
                    <a:pt x="0" y="3657600"/>
                  </a:lnTo>
                </a:path>
                <a:path h="3718559">
                  <a:moveTo>
                    <a:pt x="0" y="2529840"/>
                  </a:moveTo>
                  <a:lnTo>
                    <a:pt x="0" y="2468880"/>
                  </a:lnTo>
                </a:path>
                <a:path h="3718559">
                  <a:moveTo>
                    <a:pt x="0" y="1409700"/>
                  </a:moveTo>
                  <a:lnTo>
                    <a:pt x="0" y="1348740"/>
                  </a:lnTo>
                </a:path>
                <a:path h="3718559">
                  <a:moveTo>
                    <a:pt x="0" y="1303020"/>
                  </a:moveTo>
                  <a:lnTo>
                    <a:pt x="0" y="1242060"/>
                  </a:lnTo>
                </a:path>
                <a:path h="3718559">
                  <a:moveTo>
                    <a:pt x="0" y="175260"/>
                  </a:moveTo>
                  <a:lnTo>
                    <a:pt x="0" y="121920"/>
                  </a:lnTo>
                </a:path>
                <a:path h="3718559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4236720" y="3498723"/>
              <a:ext cx="228600" cy="55625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4385309" y="4596002"/>
              <a:ext cx="0" cy="1638300"/>
            </a:xfrm>
            <a:custGeom>
              <a:avLst/>
              <a:gdLst/>
              <a:ahLst/>
              <a:cxnLst/>
              <a:rect l="l" t="t" r="r" b="b"/>
              <a:pathLst>
                <a:path h="1638300">
                  <a:moveTo>
                    <a:pt x="0" y="1638300"/>
                  </a:moveTo>
                  <a:lnTo>
                    <a:pt x="0" y="1577340"/>
                  </a:lnTo>
                </a:path>
                <a:path h="1638300">
                  <a:moveTo>
                    <a:pt x="0" y="1181100"/>
                  </a:moveTo>
                  <a:lnTo>
                    <a:pt x="0" y="1120140"/>
                  </a:lnTo>
                </a:path>
                <a:path h="163830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4373879" y="7118223"/>
              <a:ext cx="22860" cy="6858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4385309" y="3247262"/>
              <a:ext cx="7620" cy="3108960"/>
            </a:xfrm>
            <a:custGeom>
              <a:avLst/>
              <a:gdLst/>
              <a:ahLst/>
              <a:cxnLst/>
              <a:rect l="l" t="t" r="r" b="b"/>
              <a:pathLst>
                <a:path w="7620" h="3108960">
                  <a:moveTo>
                    <a:pt x="0" y="175260"/>
                  </a:moveTo>
                  <a:lnTo>
                    <a:pt x="0" y="121920"/>
                  </a:lnTo>
                </a:path>
                <a:path w="7620" h="3108960">
                  <a:moveTo>
                    <a:pt x="0" y="60960"/>
                  </a:moveTo>
                  <a:lnTo>
                    <a:pt x="0" y="0"/>
                  </a:lnTo>
                </a:path>
                <a:path w="7620" h="3108960">
                  <a:moveTo>
                    <a:pt x="7620" y="3108960"/>
                  </a:moveTo>
                  <a:lnTo>
                    <a:pt x="7620" y="304800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4381499" y="5830443"/>
              <a:ext cx="22860" cy="6858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4392929" y="3742562"/>
              <a:ext cx="0" cy="2034539"/>
            </a:xfrm>
            <a:custGeom>
              <a:avLst/>
              <a:gdLst/>
              <a:ahLst/>
              <a:cxnLst/>
              <a:rect l="l" t="t" r="r" b="b"/>
              <a:pathLst>
                <a:path h="2034539">
                  <a:moveTo>
                    <a:pt x="0" y="2034540"/>
                  </a:moveTo>
                  <a:lnTo>
                    <a:pt x="0" y="1973580"/>
                  </a:lnTo>
                </a:path>
                <a:path h="2034539">
                  <a:moveTo>
                    <a:pt x="0" y="914400"/>
                  </a:moveTo>
                  <a:lnTo>
                    <a:pt x="0" y="853440"/>
                  </a:lnTo>
                </a:path>
                <a:path h="2034539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4389120" y="3491102"/>
              <a:ext cx="7620" cy="19049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4392929" y="3247262"/>
              <a:ext cx="0" cy="175260"/>
            </a:xfrm>
            <a:custGeom>
              <a:avLst/>
              <a:gdLst/>
              <a:ahLst/>
              <a:cxnLst/>
              <a:rect l="l" t="t" r="r" b="b"/>
              <a:pathLst>
                <a:path h="175260">
                  <a:moveTo>
                    <a:pt x="0" y="175260"/>
                  </a:moveTo>
                  <a:lnTo>
                    <a:pt x="0" y="121920"/>
                  </a:lnTo>
                </a:path>
                <a:path h="17526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4389120" y="6173343"/>
              <a:ext cx="22860" cy="762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4400549" y="3247262"/>
              <a:ext cx="7620" cy="2651760"/>
            </a:xfrm>
            <a:custGeom>
              <a:avLst/>
              <a:gdLst/>
              <a:ahLst/>
              <a:cxnLst/>
              <a:rect l="l" t="t" r="r" b="b"/>
              <a:pathLst>
                <a:path w="7620" h="2651760">
                  <a:moveTo>
                    <a:pt x="0" y="2529840"/>
                  </a:moveTo>
                  <a:lnTo>
                    <a:pt x="0" y="2468880"/>
                  </a:lnTo>
                </a:path>
                <a:path w="7620" h="2651760">
                  <a:moveTo>
                    <a:pt x="0" y="1409700"/>
                  </a:moveTo>
                  <a:lnTo>
                    <a:pt x="0" y="1348740"/>
                  </a:lnTo>
                </a:path>
                <a:path w="7620" h="2651760">
                  <a:moveTo>
                    <a:pt x="0" y="556260"/>
                  </a:moveTo>
                  <a:lnTo>
                    <a:pt x="0" y="495300"/>
                  </a:lnTo>
                </a:path>
                <a:path w="7620" h="2651760">
                  <a:moveTo>
                    <a:pt x="0" y="434340"/>
                  </a:moveTo>
                  <a:lnTo>
                    <a:pt x="0" y="373380"/>
                  </a:lnTo>
                </a:path>
                <a:path w="7620" h="2651760">
                  <a:moveTo>
                    <a:pt x="0" y="175260"/>
                  </a:moveTo>
                  <a:lnTo>
                    <a:pt x="0" y="121920"/>
                  </a:lnTo>
                </a:path>
                <a:path w="7620" h="2651760">
                  <a:moveTo>
                    <a:pt x="0" y="60960"/>
                  </a:moveTo>
                  <a:lnTo>
                    <a:pt x="0" y="0"/>
                  </a:lnTo>
                </a:path>
                <a:path w="7620" h="2651760">
                  <a:moveTo>
                    <a:pt x="7620" y="2651760"/>
                  </a:moveTo>
                  <a:lnTo>
                    <a:pt x="7620" y="2590800"/>
                  </a:lnTo>
                </a:path>
                <a:path w="7620" h="2651760">
                  <a:moveTo>
                    <a:pt x="7620" y="2529840"/>
                  </a:moveTo>
                  <a:lnTo>
                    <a:pt x="7620" y="2468880"/>
                  </a:lnTo>
                </a:path>
                <a:path w="7620" h="2651760">
                  <a:moveTo>
                    <a:pt x="7620" y="1409700"/>
                  </a:moveTo>
                  <a:lnTo>
                    <a:pt x="7620" y="134874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4396740" y="6661023"/>
              <a:ext cx="30480" cy="7620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4408170" y="3247262"/>
              <a:ext cx="7620" cy="3009900"/>
            </a:xfrm>
            <a:custGeom>
              <a:avLst/>
              <a:gdLst/>
              <a:ahLst/>
              <a:cxnLst/>
              <a:rect l="l" t="t" r="r" b="b"/>
              <a:pathLst>
                <a:path w="7620" h="3009900">
                  <a:moveTo>
                    <a:pt x="0" y="434340"/>
                  </a:moveTo>
                  <a:lnTo>
                    <a:pt x="0" y="373380"/>
                  </a:lnTo>
                </a:path>
                <a:path w="7620" h="3009900">
                  <a:moveTo>
                    <a:pt x="0" y="175260"/>
                  </a:moveTo>
                  <a:lnTo>
                    <a:pt x="0" y="121920"/>
                  </a:lnTo>
                </a:path>
                <a:path w="7620" h="3009900">
                  <a:moveTo>
                    <a:pt x="0" y="60960"/>
                  </a:moveTo>
                  <a:lnTo>
                    <a:pt x="0" y="0"/>
                  </a:lnTo>
                </a:path>
                <a:path w="7620" h="3009900">
                  <a:moveTo>
                    <a:pt x="7619" y="3009900"/>
                  </a:moveTo>
                  <a:lnTo>
                    <a:pt x="7619" y="2926080"/>
                  </a:lnTo>
                </a:path>
                <a:path w="7620" h="3009900">
                  <a:moveTo>
                    <a:pt x="7619" y="2651760"/>
                  </a:moveTo>
                  <a:lnTo>
                    <a:pt x="7619" y="2590800"/>
                  </a:lnTo>
                </a:path>
                <a:path w="7620" h="3009900">
                  <a:moveTo>
                    <a:pt x="7619" y="2529840"/>
                  </a:moveTo>
                  <a:lnTo>
                    <a:pt x="7619" y="2468880"/>
                  </a:lnTo>
                </a:path>
                <a:path w="7620" h="3009900">
                  <a:moveTo>
                    <a:pt x="7619" y="1409700"/>
                  </a:moveTo>
                  <a:lnTo>
                    <a:pt x="7619" y="134874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4145279" y="7697342"/>
              <a:ext cx="815340" cy="160018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4415790" y="3247262"/>
              <a:ext cx="0" cy="175260"/>
            </a:xfrm>
            <a:custGeom>
              <a:avLst/>
              <a:gdLst/>
              <a:ahLst/>
              <a:cxnLst/>
              <a:rect l="l" t="t" r="r" b="b"/>
              <a:pathLst>
                <a:path h="175260">
                  <a:moveTo>
                    <a:pt x="0" y="175260"/>
                  </a:moveTo>
                  <a:lnTo>
                    <a:pt x="0" y="121920"/>
                  </a:lnTo>
                </a:path>
                <a:path h="17526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4396740" y="2226183"/>
              <a:ext cx="30480" cy="29717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4423409" y="3247262"/>
              <a:ext cx="0" cy="2651760"/>
            </a:xfrm>
            <a:custGeom>
              <a:avLst/>
              <a:gdLst/>
              <a:ahLst/>
              <a:cxnLst/>
              <a:rect l="l" t="t" r="r" b="b"/>
              <a:pathLst>
                <a:path h="2651760">
                  <a:moveTo>
                    <a:pt x="0" y="2651760"/>
                  </a:moveTo>
                  <a:lnTo>
                    <a:pt x="0" y="2590800"/>
                  </a:lnTo>
                </a:path>
                <a:path h="2651760">
                  <a:moveTo>
                    <a:pt x="0" y="2529840"/>
                  </a:moveTo>
                  <a:lnTo>
                    <a:pt x="0" y="2468880"/>
                  </a:lnTo>
                </a:path>
                <a:path h="2651760">
                  <a:moveTo>
                    <a:pt x="0" y="1409700"/>
                  </a:moveTo>
                  <a:lnTo>
                    <a:pt x="0" y="1348740"/>
                  </a:lnTo>
                </a:path>
                <a:path h="2651760">
                  <a:moveTo>
                    <a:pt x="0" y="175260"/>
                  </a:moveTo>
                  <a:lnTo>
                    <a:pt x="0" y="121920"/>
                  </a:lnTo>
                </a:path>
                <a:path h="265176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4423409" y="2226183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762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9C3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4431029" y="5716143"/>
              <a:ext cx="0" cy="1021080"/>
            </a:xfrm>
            <a:custGeom>
              <a:avLst/>
              <a:gdLst/>
              <a:ahLst/>
              <a:cxnLst/>
              <a:rect l="l" t="t" r="r" b="b"/>
              <a:pathLst>
                <a:path h="1021079">
                  <a:moveTo>
                    <a:pt x="0" y="1021080"/>
                  </a:moveTo>
                  <a:lnTo>
                    <a:pt x="0" y="960120"/>
                  </a:lnTo>
                </a:path>
                <a:path h="1021079">
                  <a:moveTo>
                    <a:pt x="0" y="182880"/>
                  </a:moveTo>
                  <a:lnTo>
                    <a:pt x="0" y="121920"/>
                  </a:lnTo>
                </a:path>
                <a:path h="1021079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4396740" y="1456563"/>
              <a:ext cx="60960" cy="36575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4236720" y="4931282"/>
              <a:ext cx="358140" cy="17526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4431029" y="4596002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4427220" y="4138802"/>
              <a:ext cx="7620" cy="14477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4431029" y="3247262"/>
              <a:ext cx="0" cy="175260"/>
            </a:xfrm>
            <a:custGeom>
              <a:avLst/>
              <a:gdLst/>
              <a:ahLst/>
              <a:cxnLst/>
              <a:rect l="l" t="t" r="r" b="b"/>
              <a:pathLst>
                <a:path h="175260">
                  <a:moveTo>
                    <a:pt x="0" y="175260"/>
                  </a:moveTo>
                  <a:lnTo>
                    <a:pt x="0" y="121920"/>
                  </a:lnTo>
                </a:path>
                <a:path h="17526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4236720" y="2904362"/>
              <a:ext cx="358140" cy="6858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4431029" y="2226183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762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9C3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4438649" y="5716143"/>
              <a:ext cx="0" cy="1021080"/>
            </a:xfrm>
            <a:custGeom>
              <a:avLst/>
              <a:gdLst/>
              <a:ahLst/>
              <a:cxnLst/>
              <a:rect l="l" t="t" r="r" b="b"/>
              <a:pathLst>
                <a:path h="1021079">
                  <a:moveTo>
                    <a:pt x="0" y="1021080"/>
                  </a:moveTo>
                  <a:lnTo>
                    <a:pt x="0" y="960120"/>
                  </a:lnTo>
                </a:path>
                <a:path h="1021079">
                  <a:moveTo>
                    <a:pt x="0" y="182880"/>
                  </a:moveTo>
                  <a:lnTo>
                    <a:pt x="0" y="121920"/>
                  </a:lnTo>
                </a:path>
                <a:path h="1021079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4320540" y="4702682"/>
              <a:ext cx="228600" cy="18288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4438649" y="4138802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60">
                  <a:moveTo>
                    <a:pt x="0" y="518159"/>
                  </a:moveTo>
                  <a:lnTo>
                    <a:pt x="0" y="457199"/>
                  </a:lnTo>
                </a:path>
                <a:path h="518160">
                  <a:moveTo>
                    <a:pt x="0" y="144779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" name="object 80"/>
            <p:cNvSpPr/>
            <p:nvPr/>
          </p:nvSpPr>
          <p:spPr>
            <a:xfrm>
              <a:off x="4427220" y="2317623"/>
              <a:ext cx="22860" cy="20573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" name="object 81"/>
            <p:cNvSpPr/>
            <p:nvPr/>
          </p:nvSpPr>
          <p:spPr>
            <a:xfrm>
              <a:off x="4438649" y="3247262"/>
              <a:ext cx="7620" cy="3489960"/>
            </a:xfrm>
            <a:custGeom>
              <a:avLst/>
              <a:gdLst/>
              <a:ahLst/>
              <a:cxnLst/>
              <a:rect l="l" t="t" r="r" b="b"/>
              <a:pathLst>
                <a:path w="7620" h="3489959">
                  <a:moveTo>
                    <a:pt x="0" y="175260"/>
                  </a:moveTo>
                  <a:lnTo>
                    <a:pt x="0" y="121920"/>
                  </a:lnTo>
                </a:path>
                <a:path w="7620" h="3489959">
                  <a:moveTo>
                    <a:pt x="0" y="60960"/>
                  </a:moveTo>
                  <a:lnTo>
                    <a:pt x="0" y="0"/>
                  </a:lnTo>
                </a:path>
                <a:path w="7620" h="3489959">
                  <a:moveTo>
                    <a:pt x="7620" y="3489960"/>
                  </a:moveTo>
                  <a:lnTo>
                    <a:pt x="7620" y="342900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82"/>
            <p:cNvSpPr/>
            <p:nvPr/>
          </p:nvSpPr>
          <p:spPr>
            <a:xfrm>
              <a:off x="4373879" y="6782943"/>
              <a:ext cx="152400" cy="28956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83"/>
            <p:cNvSpPr/>
            <p:nvPr/>
          </p:nvSpPr>
          <p:spPr>
            <a:xfrm>
              <a:off x="4446270" y="3247262"/>
              <a:ext cx="0" cy="2651760"/>
            </a:xfrm>
            <a:custGeom>
              <a:avLst/>
              <a:gdLst/>
              <a:ahLst/>
              <a:cxnLst/>
              <a:rect l="l" t="t" r="r" b="b"/>
              <a:pathLst>
                <a:path h="2651760">
                  <a:moveTo>
                    <a:pt x="0" y="2651760"/>
                  </a:moveTo>
                  <a:lnTo>
                    <a:pt x="0" y="2590800"/>
                  </a:lnTo>
                </a:path>
                <a:path h="2651760">
                  <a:moveTo>
                    <a:pt x="0" y="2529840"/>
                  </a:moveTo>
                  <a:lnTo>
                    <a:pt x="0" y="2468880"/>
                  </a:lnTo>
                </a:path>
                <a:path h="2651760">
                  <a:moveTo>
                    <a:pt x="0" y="1409700"/>
                  </a:moveTo>
                  <a:lnTo>
                    <a:pt x="0" y="1348740"/>
                  </a:lnTo>
                </a:path>
                <a:path h="2651760">
                  <a:moveTo>
                    <a:pt x="0" y="1036320"/>
                  </a:moveTo>
                  <a:lnTo>
                    <a:pt x="0" y="891540"/>
                  </a:lnTo>
                </a:path>
                <a:path h="2651760">
                  <a:moveTo>
                    <a:pt x="0" y="175260"/>
                  </a:moveTo>
                  <a:lnTo>
                    <a:pt x="0" y="121920"/>
                  </a:lnTo>
                </a:path>
                <a:path h="265176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84"/>
            <p:cNvSpPr/>
            <p:nvPr/>
          </p:nvSpPr>
          <p:spPr>
            <a:xfrm>
              <a:off x="4312920" y="2675762"/>
              <a:ext cx="274320" cy="18288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4453890" y="6676263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59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6" name="object 86"/>
            <p:cNvSpPr/>
            <p:nvPr/>
          </p:nvSpPr>
          <p:spPr>
            <a:xfrm>
              <a:off x="4389120" y="6523863"/>
              <a:ext cx="121920" cy="6858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87"/>
            <p:cNvSpPr/>
            <p:nvPr/>
          </p:nvSpPr>
          <p:spPr>
            <a:xfrm>
              <a:off x="4453890" y="4138802"/>
              <a:ext cx="0" cy="1760220"/>
            </a:xfrm>
            <a:custGeom>
              <a:avLst/>
              <a:gdLst/>
              <a:ahLst/>
              <a:cxnLst/>
              <a:rect l="l" t="t" r="r" b="b"/>
              <a:pathLst>
                <a:path h="1760220">
                  <a:moveTo>
                    <a:pt x="0" y="1760219"/>
                  </a:moveTo>
                  <a:lnTo>
                    <a:pt x="0" y="1699259"/>
                  </a:lnTo>
                </a:path>
                <a:path h="1760220">
                  <a:moveTo>
                    <a:pt x="0" y="1638299"/>
                  </a:moveTo>
                  <a:lnTo>
                    <a:pt x="0" y="1577339"/>
                  </a:lnTo>
                </a:path>
                <a:path h="1760220">
                  <a:moveTo>
                    <a:pt x="0" y="518159"/>
                  </a:moveTo>
                  <a:lnTo>
                    <a:pt x="0" y="457199"/>
                  </a:lnTo>
                </a:path>
                <a:path h="1760220">
                  <a:moveTo>
                    <a:pt x="0" y="144779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object 88"/>
            <p:cNvSpPr/>
            <p:nvPr/>
          </p:nvSpPr>
          <p:spPr>
            <a:xfrm>
              <a:off x="4396740" y="7125843"/>
              <a:ext cx="99060" cy="6096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89"/>
            <p:cNvSpPr/>
            <p:nvPr/>
          </p:nvSpPr>
          <p:spPr>
            <a:xfrm>
              <a:off x="4453890" y="3247262"/>
              <a:ext cx="0" cy="175260"/>
            </a:xfrm>
            <a:custGeom>
              <a:avLst/>
              <a:gdLst/>
              <a:ahLst/>
              <a:cxnLst/>
              <a:rect l="l" t="t" r="r" b="b"/>
              <a:pathLst>
                <a:path h="175260">
                  <a:moveTo>
                    <a:pt x="0" y="175260"/>
                  </a:moveTo>
                  <a:lnTo>
                    <a:pt x="0" y="121920"/>
                  </a:lnTo>
                </a:path>
                <a:path h="17526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" name="object 90"/>
            <p:cNvSpPr/>
            <p:nvPr/>
          </p:nvSpPr>
          <p:spPr>
            <a:xfrm>
              <a:off x="4312920" y="5944743"/>
              <a:ext cx="274320" cy="40386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" name="object 91"/>
            <p:cNvSpPr/>
            <p:nvPr/>
          </p:nvSpPr>
          <p:spPr>
            <a:xfrm>
              <a:off x="4453890" y="1669923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39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E2051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" name="object 92"/>
            <p:cNvSpPr/>
            <p:nvPr/>
          </p:nvSpPr>
          <p:spPr>
            <a:xfrm>
              <a:off x="4461509" y="6676263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59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" name="object 93"/>
            <p:cNvSpPr/>
            <p:nvPr/>
          </p:nvSpPr>
          <p:spPr>
            <a:xfrm>
              <a:off x="4419599" y="6173343"/>
              <a:ext cx="83820" cy="18288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" name="object 94"/>
            <p:cNvSpPr/>
            <p:nvPr/>
          </p:nvSpPr>
          <p:spPr>
            <a:xfrm>
              <a:off x="4461509" y="5716143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182880"/>
                  </a:moveTo>
                  <a:lnTo>
                    <a:pt x="0" y="121920"/>
                  </a:lnTo>
                </a:path>
                <a:path h="182879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" name="object 95"/>
            <p:cNvSpPr/>
            <p:nvPr/>
          </p:nvSpPr>
          <p:spPr>
            <a:xfrm>
              <a:off x="4450079" y="1471802"/>
              <a:ext cx="15240" cy="15240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" name="object 96"/>
            <p:cNvSpPr/>
            <p:nvPr/>
          </p:nvSpPr>
          <p:spPr>
            <a:xfrm>
              <a:off x="4461509" y="3247262"/>
              <a:ext cx="0" cy="1409700"/>
            </a:xfrm>
            <a:custGeom>
              <a:avLst/>
              <a:gdLst/>
              <a:ahLst/>
              <a:cxnLst/>
              <a:rect l="l" t="t" r="r" b="b"/>
              <a:pathLst>
                <a:path h="1409700">
                  <a:moveTo>
                    <a:pt x="0" y="1409700"/>
                  </a:moveTo>
                  <a:lnTo>
                    <a:pt x="0" y="1348740"/>
                  </a:lnTo>
                </a:path>
                <a:path h="1409700">
                  <a:moveTo>
                    <a:pt x="0" y="1036320"/>
                  </a:moveTo>
                  <a:lnTo>
                    <a:pt x="0" y="891540"/>
                  </a:lnTo>
                </a:path>
                <a:path h="1409700">
                  <a:moveTo>
                    <a:pt x="0" y="175260"/>
                  </a:moveTo>
                  <a:lnTo>
                    <a:pt x="0" y="121920"/>
                  </a:lnTo>
                </a:path>
                <a:path h="140970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" name="object 97"/>
            <p:cNvSpPr/>
            <p:nvPr/>
          </p:nvSpPr>
          <p:spPr>
            <a:xfrm>
              <a:off x="4434840" y="2226183"/>
              <a:ext cx="45720" cy="29718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98"/>
            <p:cNvSpPr/>
            <p:nvPr/>
          </p:nvSpPr>
          <p:spPr>
            <a:xfrm>
              <a:off x="4469129" y="3247262"/>
              <a:ext cx="0" cy="3489960"/>
            </a:xfrm>
            <a:custGeom>
              <a:avLst/>
              <a:gdLst/>
              <a:ahLst/>
              <a:cxnLst/>
              <a:rect l="l" t="t" r="r" b="b"/>
              <a:pathLst>
                <a:path h="3489959">
                  <a:moveTo>
                    <a:pt x="0" y="3489960"/>
                  </a:moveTo>
                  <a:lnTo>
                    <a:pt x="0" y="3429000"/>
                  </a:lnTo>
                </a:path>
                <a:path h="3489959">
                  <a:moveTo>
                    <a:pt x="0" y="2651760"/>
                  </a:moveTo>
                  <a:lnTo>
                    <a:pt x="0" y="2590800"/>
                  </a:lnTo>
                </a:path>
                <a:path h="3489959">
                  <a:moveTo>
                    <a:pt x="0" y="2529840"/>
                  </a:moveTo>
                  <a:lnTo>
                    <a:pt x="0" y="2468880"/>
                  </a:lnTo>
                </a:path>
                <a:path h="3489959">
                  <a:moveTo>
                    <a:pt x="0" y="1409700"/>
                  </a:moveTo>
                  <a:lnTo>
                    <a:pt x="0" y="1348740"/>
                  </a:lnTo>
                </a:path>
                <a:path h="3489959">
                  <a:moveTo>
                    <a:pt x="0" y="1036320"/>
                  </a:moveTo>
                  <a:lnTo>
                    <a:pt x="0" y="891540"/>
                  </a:lnTo>
                </a:path>
                <a:path h="3489959">
                  <a:moveTo>
                    <a:pt x="0" y="175260"/>
                  </a:moveTo>
                  <a:lnTo>
                    <a:pt x="0" y="121920"/>
                  </a:lnTo>
                </a:path>
                <a:path h="3489959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" name="object 99"/>
            <p:cNvSpPr/>
            <p:nvPr/>
          </p:nvSpPr>
          <p:spPr>
            <a:xfrm>
              <a:off x="4469129" y="1555623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59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E2051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76749" y="4138802"/>
              <a:ext cx="0" cy="2598420"/>
            </a:xfrm>
            <a:custGeom>
              <a:avLst/>
              <a:gdLst/>
              <a:ahLst/>
              <a:cxnLst/>
              <a:rect l="l" t="t" r="r" b="b"/>
              <a:pathLst>
                <a:path h="2598420">
                  <a:moveTo>
                    <a:pt x="0" y="2598419"/>
                  </a:moveTo>
                  <a:lnTo>
                    <a:pt x="0" y="2537459"/>
                  </a:lnTo>
                </a:path>
                <a:path h="2598420">
                  <a:moveTo>
                    <a:pt x="0" y="1760219"/>
                  </a:moveTo>
                  <a:lnTo>
                    <a:pt x="0" y="1699259"/>
                  </a:lnTo>
                </a:path>
                <a:path h="2598420">
                  <a:moveTo>
                    <a:pt x="0" y="518159"/>
                  </a:moveTo>
                  <a:lnTo>
                    <a:pt x="0" y="457199"/>
                  </a:lnTo>
                </a:path>
                <a:path h="2598420">
                  <a:moveTo>
                    <a:pt x="0" y="144779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11979" y="3513962"/>
              <a:ext cx="83820" cy="39624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76749" y="3247262"/>
              <a:ext cx="0" cy="175260"/>
            </a:xfrm>
            <a:custGeom>
              <a:avLst/>
              <a:gdLst/>
              <a:ahLst/>
              <a:cxnLst/>
              <a:rect l="l" t="t" r="r" b="b"/>
              <a:pathLst>
                <a:path h="175260">
                  <a:moveTo>
                    <a:pt x="0" y="175260"/>
                  </a:moveTo>
                  <a:lnTo>
                    <a:pt x="0" y="121920"/>
                  </a:lnTo>
                </a:path>
                <a:path h="17526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457699" y="1669923"/>
              <a:ext cx="38100" cy="13716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484370" y="4596002"/>
              <a:ext cx="0" cy="2141220"/>
            </a:xfrm>
            <a:custGeom>
              <a:avLst/>
              <a:gdLst/>
              <a:ahLst/>
              <a:cxnLst/>
              <a:rect l="l" t="t" r="r" b="b"/>
              <a:pathLst>
                <a:path h="2141220">
                  <a:moveTo>
                    <a:pt x="0" y="2141220"/>
                  </a:moveTo>
                  <a:lnTo>
                    <a:pt x="0" y="2080260"/>
                  </a:lnTo>
                </a:path>
                <a:path h="214122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84370" y="4138802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144779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3F3F3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84370" y="3247262"/>
              <a:ext cx="0" cy="175260"/>
            </a:xfrm>
            <a:custGeom>
              <a:avLst/>
              <a:gdLst/>
              <a:ahLst/>
              <a:cxnLst/>
              <a:rect l="l" t="t" r="r" b="b"/>
              <a:pathLst>
                <a:path h="175260">
                  <a:moveTo>
                    <a:pt x="0" y="175260"/>
                  </a:moveTo>
                  <a:lnTo>
                    <a:pt x="0" y="121920"/>
                  </a:lnTo>
                </a:path>
                <a:path h="17526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72940" y="2226182"/>
              <a:ext cx="15240" cy="16002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373879" y="4367402"/>
              <a:ext cx="228600" cy="28956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491990" y="3247262"/>
              <a:ext cx="0" cy="3489960"/>
            </a:xfrm>
            <a:custGeom>
              <a:avLst/>
              <a:gdLst/>
              <a:ahLst/>
              <a:cxnLst/>
              <a:rect l="l" t="t" r="r" b="b"/>
              <a:pathLst>
                <a:path h="3489959">
                  <a:moveTo>
                    <a:pt x="0" y="3489960"/>
                  </a:moveTo>
                  <a:lnTo>
                    <a:pt x="0" y="3429000"/>
                  </a:lnTo>
                </a:path>
                <a:path h="3489959">
                  <a:moveTo>
                    <a:pt x="0" y="2164080"/>
                  </a:moveTo>
                  <a:lnTo>
                    <a:pt x="0" y="2103120"/>
                  </a:lnTo>
                </a:path>
                <a:path h="3489959">
                  <a:moveTo>
                    <a:pt x="0" y="1409700"/>
                  </a:moveTo>
                  <a:lnTo>
                    <a:pt x="0" y="1348740"/>
                  </a:lnTo>
                </a:path>
                <a:path h="3489959">
                  <a:moveTo>
                    <a:pt x="0" y="175260"/>
                  </a:moveTo>
                  <a:lnTo>
                    <a:pt x="0" y="121920"/>
                  </a:lnTo>
                </a:path>
                <a:path h="3489959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04359" y="1875662"/>
              <a:ext cx="190500" cy="29718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499609" y="3742562"/>
              <a:ext cx="0" cy="2994660"/>
            </a:xfrm>
            <a:custGeom>
              <a:avLst/>
              <a:gdLst/>
              <a:ahLst/>
              <a:cxnLst/>
              <a:rect l="l" t="t" r="r" b="b"/>
              <a:pathLst>
                <a:path h="2994659">
                  <a:moveTo>
                    <a:pt x="0" y="2994660"/>
                  </a:moveTo>
                  <a:lnTo>
                    <a:pt x="0" y="2933700"/>
                  </a:lnTo>
                </a:path>
                <a:path h="2994659">
                  <a:moveTo>
                    <a:pt x="0" y="2491740"/>
                  </a:moveTo>
                  <a:lnTo>
                    <a:pt x="0" y="2430780"/>
                  </a:lnTo>
                </a:path>
                <a:path h="2994659">
                  <a:moveTo>
                    <a:pt x="0" y="1668780"/>
                  </a:moveTo>
                  <a:lnTo>
                    <a:pt x="0" y="1607820"/>
                  </a:lnTo>
                </a:path>
                <a:path h="2994659">
                  <a:moveTo>
                    <a:pt x="0" y="914400"/>
                  </a:moveTo>
                  <a:lnTo>
                    <a:pt x="0" y="853440"/>
                  </a:lnTo>
                </a:path>
                <a:path h="2994659">
                  <a:moveTo>
                    <a:pt x="0" y="167640"/>
                  </a:moveTo>
                  <a:lnTo>
                    <a:pt x="0" y="106680"/>
                  </a:lnTo>
                </a:path>
                <a:path h="2994659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495799" y="3513962"/>
              <a:ext cx="7620" cy="16764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499609" y="3247262"/>
              <a:ext cx="7620" cy="4213860"/>
            </a:xfrm>
            <a:custGeom>
              <a:avLst/>
              <a:gdLst/>
              <a:ahLst/>
              <a:cxnLst/>
              <a:rect l="l" t="t" r="r" b="b"/>
              <a:pathLst>
                <a:path w="7620" h="4213859">
                  <a:moveTo>
                    <a:pt x="0" y="175260"/>
                  </a:moveTo>
                  <a:lnTo>
                    <a:pt x="0" y="121920"/>
                  </a:lnTo>
                </a:path>
                <a:path w="7620" h="4213859">
                  <a:moveTo>
                    <a:pt x="0" y="60960"/>
                  </a:moveTo>
                  <a:lnTo>
                    <a:pt x="0" y="0"/>
                  </a:lnTo>
                </a:path>
                <a:path w="7620" h="4213859">
                  <a:moveTo>
                    <a:pt x="7620" y="4213860"/>
                  </a:moveTo>
                  <a:lnTo>
                    <a:pt x="7620" y="4152900"/>
                  </a:lnTo>
                </a:path>
                <a:path w="7620" h="4213859">
                  <a:moveTo>
                    <a:pt x="7620" y="3489960"/>
                  </a:moveTo>
                  <a:lnTo>
                    <a:pt x="7620" y="3429000"/>
                  </a:lnTo>
                </a:path>
                <a:path w="7620" h="4213859">
                  <a:moveTo>
                    <a:pt x="7620" y="2987040"/>
                  </a:moveTo>
                  <a:lnTo>
                    <a:pt x="7620" y="2926080"/>
                  </a:lnTo>
                </a:path>
                <a:path w="7620" h="4213859">
                  <a:moveTo>
                    <a:pt x="7620" y="2164080"/>
                  </a:moveTo>
                  <a:lnTo>
                    <a:pt x="7620" y="2103120"/>
                  </a:lnTo>
                </a:path>
                <a:path w="7620" h="4213859">
                  <a:moveTo>
                    <a:pt x="7620" y="1409700"/>
                  </a:moveTo>
                  <a:lnTo>
                    <a:pt x="7620" y="1348740"/>
                  </a:lnTo>
                </a:path>
                <a:path w="7620" h="4213859">
                  <a:moveTo>
                    <a:pt x="7620" y="175260"/>
                  </a:moveTo>
                  <a:lnTo>
                    <a:pt x="7620" y="121920"/>
                  </a:lnTo>
                </a:path>
                <a:path w="7620" h="4213859">
                  <a:moveTo>
                    <a:pt x="7620" y="60960"/>
                  </a:moveTo>
                  <a:lnTo>
                    <a:pt x="762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488179" y="2226183"/>
              <a:ext cx="30480" cy="15240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366259" y="3110102"/>
              <a:ext cx="236220" cy="31241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514849" y="3369183"/>
              <a:ext cx="0" cy="3368040"/>
            </a:xfrm>
            <a:custGeom>
              <a:avLst/>
              <a:gdLst/>
              <a:ahLst/>
              <a:cxnLst/>
              <a:rect l="l" t="t" r="r" b="b"/>
              <a:pathLst>
                <a:path h="3368040">
                  <a:moveTo>
                    <a:pt x="0" y="3368039"/>
                  </a:moveTo>
                  <a:lnTo>
                    <a:pt x="0" y="3307079"/>
                  </a:lnTo>
                </a:path>
                <a:path h="3368040">
                  <a:moveTo>
                    <a:pt x="0" y="3215639"/>
                  </a:moveTo>
                  <a:lnTo>
                    <a:pt x="0" y="3154679"/>
                  </a:lnTo>
                </a:path>
                <a:path h="3368040">
                  <a:moveTo>
                    <a:pt x="0" y="1287779"/>
                  </a:moveTo>
                  <a:lnTo>
                    <a:pt x="0" y="1226819"/>
                  </a:lnTo>
                </a:path>
                <a:path h="3368040">
                  <a:moveTo>
                    <a:pt x="0" y="53339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503420" y="6287643"/>
              <a:ext cx="30480" cy="6858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514849" y="3247262"/>
              <a:ext cx="7620" cy="3489960"/>
            </a:xfrm>
            <a:custGeom>
              <a:avLst/>
              <a:gdLst/>
              <a:ahLst/>
              <a:cxnLst/>
              <a:rect l="l" t="t" r="r" b="b"/>
              <a:pathLst>
                <a:path w="7620" h="3489959">
                  <a:moveTo>
                    <a:pt x="0" y="60960"/>
                  </a:moveTo>
                  <a:lnTo>
                    <a:pt x="0" y="0"/>
                  </a:lnTo>
                </a:path>
                <a:path w="7620" h="3489959">
                  <a:moveTo>
                    <a:pt x="7620" y="3489960"/>
                  </a:moveTo>
                  <a:lnTo>
                    <a:pt x="7620" y="3429000"/>
                  </a:lnTo>
                </a:path>
                <a:path w="7620" h="3489959">
                  <a:moveTo>
                    <a:pt x="7620" y="1409700"/>
                  </a:moveTo>
                  <a:lnTo>
                    <a:pt x="7620" y="134874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503420" y="3513962"/>
              <a:ext cx="38100" cy="28956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530090" y="6676263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59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465320" y="1395602"/>
              <a:ext cx="114300" cy="220979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472940" y="5716143"/>
              <a:ext cx="76200" cy="18288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530090" y="4596002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495799" y="6782943"/>
              <a:ext cx="53340" cy="403860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537709" y="6676263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59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488179" y="5152263"/>
              <a:ext cx="91440" cy="40386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389120" y="6401943"/>
              <a:ext cx="289560" cy="18288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511040" y="6173343"/>
              <a:ext cx="45720" cy="182880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480559" y="2431923"/>
              <a:ext cx="114300" cy="91439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465320" y="3849243"/>
              <a:ext cx="129540" cy="20574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537709" y="4596002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518659" y="2226182"/>
              <a:ext cx="38100" cy="12954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545329" y="4596002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503420" y="7240143"/>
              <a:ext cx="99060" cy="22098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495799" y="1677543"/>
              <a:ext cx="99060" cy="12192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552949" y="4596002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549140" y="5716143"/>
              <a:ext cx="15240" cy="175260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560570" y="4596002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549140" y="4702682"/>
              <a:ext cx="30480" cy="175260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568190" y="4596002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541520" y="6790563"/>
              <a:ext cx="60960" cy="167640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549140" y="7011543"/>
              <a:ext cx="53340" cy="175260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541520" y="3513962"/>
              <a:ext cx="60960" cy="281940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556759" y="2226183"/>
              <a:ext cx="15240" cy="106679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575809" y="4596002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167640"/>
                  </a:moveTo>
                  <a:lnTo>
                    <a:pt x="0" y="106679"/>
                  </a:lnTo>
                </a:path>
                <a:path h="167639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564379" y="5716143"/>
              <a:ext cx="22860" cy="167639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583429" y="5716143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609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1C1C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541520" y="6668643"/>
              <a:ext cx="53340" cy="68580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571999" y="5175123"/>
              <a:ext cx="30480" cy="121920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579620" y="5388482"/>
              <a:ext cx="22860" cy="137160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579620" y="4702682"/>
              <a:ext cx="22860" cy="160020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587240" y="6059043"/>
              <a:ext cx="7620" cy="60960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579620" y="5944743"/>
              <a:ext cx="15240" cy="60960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571999" y="2226183"/>
              <a:ext cx="22860" cy="99060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556759" y="6165723"/>
              <a:ext cx="45720" cy="182880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579620" y="1395602"/>
              <a:ext cx="15240" cy="198119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587240" y="2790062"/>
              <a:ext cx="7620" cy="60960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579620" y="2675762"/>
              <a:ext cx="15240" cy="60960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587240" y="5716143"/>
              <a:ext cx="91440" cy="182880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0" name="Textfeld 159"/>
          <p:cNvSpPr txBox="1"/>
          <p:nvPr/>
        </p:nvSpPr>
        <p:spPr>
          <a:xfrm>
            <a:off x="3241041" y="7930871"/>
            <a:ext cx="466344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Baskerville Old Face" panose="02020602080505020303" pitchFamily="18" charset="0"/>
              </a:rPr>
              <a:t>kurz: </a:t>
            </a:r>
          </a:p>
          <a:p>
            <a:pPr algn="ctr"/>
            <a:r>
              <a:rPr lang="de-DE" sz="66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KAoA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4F04476-91B6-D5C3-858D-D01449EEB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399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8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3975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Wie? </a:t>
            </a:r>
            <a:r>
              <a:rPr spc="-5" dirty="0"/>
              <a:t>Bausteine =</a:t>
            </a:r>
            <a:r>
              <a:rPr spc="20" dirty="0"/>
              <a:t> </a:t>
            </a:r>
            <a:r>
              <a:rPr spc="-5" dirty="0"/>
              <a:t>Standardelemente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291216" y="1854252"/>
            <a:ext cx="5888061" cy="8980664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  <a:buClr>
                <a:srgbClr val="E4005B"/>
              </a:buClr>
              <a:buSzPct val="69444"/>
              <a:tabLst>
                <a:tab pos="355600" algn="l"/>
              </a:tabLst>
            </a:pPr>
            <a:r>
              <a:rPr lang="de-DE" sz="3600" spc="-5" dirty="0">
                <a:latin typeface="Arial"/>
                <a:cs typeface="Arial"/>
              </a:rPr>
              <a:t>   </a:t>
            </a:r>
            <a:r>
              <a:rPr sz="3600" spc="-5" dirty="0" err="1">
                <a:latin typeface="Arial"/>
                <a:cs typeface="Arial"/>
              </a:rPr>
              <a:t>Klasse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10:</a:t>
            </a:r>
            <a:endParaRPr lang="de-DE" sz="3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lr>
                <a:srgbClr val="E4005B"/>
              </a:buClr>
              <a:buSzPct val="714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de-DE" sz="2800" dirty="0">
                <a:latin typeface="Arial"/>
                <a:cs typeface="Arial"/>
              </a:rPr>
              <a:t>Überarbeitung der Anschlussvereinbarung</a:t>
            </a:r>
            <a:r>
              <a:rPr lang="de-DE" dirty="0">
                <a:latin typeface="Arial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  <a:buClr>
                <a:srgbClr val="E4005B"/>
              </a:buClr>
              <a:buSzPct val="71428"/>
              <a:tabLst>
                <a:tab pos="354965" algn="l"/>
                <a:tab pos="355600" algn="l"/>
              </a:tabLst>
            </a:pPr>
            <a:endParaRPr lang="de-DE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  <a:buClr>
                <a:srgbClr val="E4005B"/>
              </a:buClr>
              <a:buSzPct val="71428"/>
              <a:tabLst>
                <a:tab pos="354965" algn="l"/>
                <a:tab pos="355600" algn="l"/>
              </a:tabLst>
            </a:pPr>
            <a:r>
              <a:rPr lang="de-DE" dirty="0">
                <a:latin typeface="Arial"/>
                <a:cs typeface="Arial"/>
              </a:rPr>
              <a:t>	KEINE ANGST, ES IST NICHTS VERBINDLICHES, 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  <a:buClr>
                <a:srgbClr val="E4005B"/>
              </a:buClr>
              <a:buSzPct val="71428"/>
              <a:tabLst>
                <a:tab pos="354965" algn="l"/>
                <a:tab pos="355600" algn="l"/>
              </a:tabLst>
            </a:pPr>
            <a:r>
              <a:rPr lang="de-DE" dirty="0">
                <a:latin typeface="Arial"/>
                <a:cs typeface="Arial"/>
              </a:rPr>
              <a:t>	SONDERN SOLL NUR BEI DER WEITEREN 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  <a:buClr>
                <a:srgbClr val="E4005B"/>
              </a:buClr>
              <a:buSzPct val="71428"/>
              <a:tabLst>
                <a:tab pos="354965" algn="l"/>
                <a:tab pos="355600" algn="l"/>
              </a:tabLst>
            </a:pPr>
            <a:r>
              <a:rPr lang="de-DE" dirty="0">
                <a:latin typeface="Arial"/>
                <a:cs typeface="Arial"/>
              </a:rPr>
              <a:t>	ORIENTIERUNG HELFEN !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  <a:buClr>
                <a:srgbClr val="E4005B"/>
              </a:buClr>
              <a:buSzPct val="71428"/>
              <a:tabLst>
                <a:tab pos="354965" algn="l"/>
                <a:tab pos="355600" algn="l"/>
              </a:tabLst>
            </a:pPr>
            <a:r>
              <a:rPr lang="de-DE" dirty="0">
                <a:latin typeface="Arial"/>
                <a:cs typeface="Arial"/>
              </a:rPr>
              <a:t>	</a:t>
            </a:r>
            <a:endParaRPr lang="de-DE" spc="-5" dirty="0">
              <a:latin typeface="Arial"/>
              <a:cs typeface="Arial"/>
            </a:endParaRPr>
          </a:p>
          <a:p>
            <a:pPr marL="355600" indent="-342900">
              <a:spcBef>
                <a:spcPts val="670"/>
              </a:spcBef>
              <a:buClr>
                <a:srgbClr val="E4005B"/>
              </a:buClr>
              <a:buSzPct val="714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de-DE" sz="2800" spc="-5" dirty="0">
                <a:latin typeface="Arial"/>
                <a:cs typeface="Arial"/>
              </a:rPr>
              <a:t>Bewerbertrainings</a:t>
            </a:r>
          </a:p>
          <a:p>
            <a:pPr marL="355600" indent="-342900">
              <a:spcBef>
                <a:spcPts val="670"/>
              </a:spcBef>
              <a:buClr>
                <a:srgbClr val="E4005B"/>
              </a:buClr>
              <a:buSzPct val="714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de-DE" sz="2800" dirty="0">
                <a:latin typeface="Arial"/>
                <a:cs typeface="Arial"/>
              </a:rPr>
              <a:t>Berufsbörsen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E4005B"/>
              </a:buClr>
              <a:buSzPct val="714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„Schnupperpraktika“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E4005B"/>
              </a:buClr>
              <a:buSzPct val="7083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de-DE" sz="2800" spc="-5" dirty="0">
                <a:latin typeface="Arial"/>
                <a:cs typeface="Arial"/>
              </a:rPr>
              <a:t>Beratung durch die Jugendberufsagentur </a:t>
            </a:r>
          </a:p>
          <a:p>
            <a:pPr marL="12700">
              <a:lnSpc>
                <a:spcPct val="100000"/>
              </a:lnSpc>
              <a:spcBef>
                <a:spcPts val="565"/>
              </a:spcBef>
              <a:buClr>
                <a:srgbClr val="E4005B"/>
              </a:buClr>
              <a:buSzPct val="70833"/>
              <a:tabLst>
                <a:tab pos="354965" algn="l"/>
                <a:tab pos="355600" algn="l"/>
              </a:tabLst>
            </a:pPr>
            <a:r>
              <a:rPr lang="de-DE" sz="2800" spc="-5" dirty="0">
                <a:latin typeface="Arial"/>
                <a:cs typeface="Arial"/>
              </a:rPr>
              <a:t>	</a:t>
            </a:r>
            <a:endParaRPr lang="de-DE"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85"/>
              </a:spcBef>
              <a:buClr>
                <a:srgbClr val="E4005B"/>
              </a:buClr>
              <a:buSzPct val="714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de-DE" sz="2800" spc="-5" dirty="0">
                <a:latin typeface="Arial"/>
                <a:cs typeface="Arial"/>
              </a:rPr>
              <a:t>Beratung</a:t>
            </a:r>
            <a:r>
              <a:rPr lang="de-DE" sz="2800" spc="10" dirty="0">
                <a:latin typeface="Arial"/>
                <a:cs typeface="Arial"/>
              </a:rPr>
              <a:t> </a:t>
            </a:r>
            <a:r>
              <a:rPr lang="de-DE" sz="2800" spc="-5" dirty="0">
                <a:latin typeface="Arial"/>
                <a:cs typeface="Arial"/>
              </a:rPr>
              <a:t>Schule</a:t>
            </a:r>
            <a:endParaRPr lang="de-DE" sz="2800" dirty="0">
              <a:latin typeface="Arial"/>
              <a:cs typeface="Arial"/>
            </a:endParaRPr>
          </a:p>
          <a:p>
            <a:pPr marL="355600" marR="5080" indent="-342900">
              <a:lnSpc>
                <a:spcPts val="3829"/>
              </a:lnSpc>
              <a:spcBef>
                <a:spcPts val="5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endParaRPr lang="de-DE" sz="2800" spc="-5" dirty="0">
              <a:latin typeface="Arial"/>
              <a:cs typeface="Arial"/>
            </a:endParaRPr>
          </a:p>
          <a:p>
            <a:pPr marL="355600" marR="5080" indent="-342900">
              <a:lnSpc>
                <a:spcPts val="3829"/>
              </a:lnSpc>
              <a:spcBef>
                <a:spcPts val="5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de-DE" sz="2800" spc="-5" dirty="0">
                <a:latin typeface="Arial"/>
                <a:cs typeface="Arial"/>
              </a:rPr>
              <a:t>Langzeitpraktika für SchülerInnen mit besonderem Förderbedarf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E4005B"/>
              </a:buClr>
              <a:buSzPct val="71428"/>
              <a:buFont typeface="Wingdings"/>
              <a:buChar char=""/>
              <a:tabLst>
                <a:tab pos="354965" algn="l"/>
                <a:tab pos="355600" algn="l"/>
              </a:tabLst>
            </a:pP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32A0B1F1-A26C-380C-E526-1941A9033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2" y="190500"/>
            <a:ext cx="9914044" cy="961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0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E11EB5-FA07-9A98-14D1-A265EFB4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0" y="349250"/>
            <a:ext cx="5830583" cy="1723549"/>
          </a:xfrm>
        </p:spPr>
        <p:txBody>
          <a:bodyPr anchor="ctr"/>
          <a:lstStyle/>
          <a:p>
            <a:pPr algn="ctr"/>
            <a:r>
              <a:rPr lang="de-DE" dirty="0"/>
              <a:t>Es gibt nur 3 Gymnasien in Essen </a:t>
            </a:r>
            <a:br>
              <a:rPr lang="de-DE" dirty="0"/>
            </a:br>
            <a:r>
              <a:rPr lang="de-DE" dirty="0"/>
              <a:t>für den </a:t>
            </a:r>
            <a:br>
              <a:rPr lang="de-DE" dirty="0"/>
            </a:br>
            <a:r>
              <a:rPr lang="de-DE" dirty="0"/>
              <a:t>„Weißen Jahrgang“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61F89F3-48BB-9E55-2097-46C80A4B2111}"/>
              </a:ext>
            </a:extLst>
          </p:cNvPr>
          <p:cNvSpPr txBox="1"/>
          <p:nvPr/>
        </p:nvSpPr>
        <p:spPr>
          <a:xfrm>
            <a:off x="3822700" y="2222500"/>
            <a:ext cx="5943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err="1"/>
              <a:t>Unesco</a:t>
            </a:r>
            <a:r>
              <a:rPr lang="de-DE" sz="4800" dirty="0"/>
              <a:t> – Schule (Südostviertel)</a:t>
            </a:r>
          </a:p>
          <a:p>
            <a:endParaRPr lang="de-DE" sz="4800" dirty="0"/>
          </a:p>
          <a:p>
            <a:r>
              <a:rPr lang="de-DE" sz="4800" dirty="0"/>
              <a:t>Burggymnasium (Innenstadt)</a:t>
            </a:r>
          </a:p>
          <a:p>
            <a:endParaRPr lang="de-DE" sz="4800" dirty="0"/>
          </a:p>
          <a:p>
            <a:r>
              <a:rPr lang="de-DE" sz="4800" dirty="0"/>
              <a:t>Gymnasium Borbeck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803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830082" y="886459"/>
            <a:ext cx="112166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3975">
              <a:lnSpc>
                <a:spcPct val="100000"/>
              </a:lnSpc>
              <a:spcBef>
                <a:spcPts val="100"/>
              </a:spcBef>
            </a:pPr>
            <a:r>
              <a:rPr lang="de-DE" sz="3600" dirty="0"/>
              <a:t>Haben Sie noch Fragen?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850900" y="1453281"/>
            <a:ext cx="8345170" cy="8808822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r>
              <a:rPr lang="de-DE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Für weitere Rückfragen</a:t>
            </a:r>
          </a:p>
          <a:p>
            <a:r>
              <a:rPr lang="de-DE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stehen ich Ihnen gerne zur</a:t>
            </a:r>
          </a:p>
          <a:p>
            <a:r>
              <a:rPr lang="de-DE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Verfügung.</a:t>
            </a:r>
          </a:p>
          <a:p>
            <a:endParaRPr lang="de-DE" sz="36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de-DE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Haben Sie später noch Fragen </a:t>
            </a:r>
          </a:p>
          <a:p>
            <a:r>
              <a:rPr lang="de-DE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können Sie uns „</a:t>
            </a:r>
            <a:r>
              <a:rPr lang="de-DE" sz="360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StuBos</a:t>
            </a:r>
            <a:r>
              <a:rPr lang="de-DE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 </a:t>
            </a:r>
          </a:p>
          <a:p>
            <a:r>
              <a:rPr lang="de-DE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(Herrn Offermann, </a:t>
            </a:r>
          </a:p>
          <a:p>
            <a:r>
              <a:rPr lang="de-DE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Herrn Knetsch und </a:t>
            </a:r>
          </a:p>
          <a:p>
            <a:r>
              <a:rPr lang="de-DE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Herrn Pickhardt) auch </a:t>
            </a:r>
          </a:p>
          <a:p>
            <a:r>
              <a:rPr lang="de-DE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gerne über das Sekretariat </a:t>
            </a:r>
          </a:p>
          <a:p>
            <a:r>
              <a:rPr lang="de-DE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um einen Rückruf bitten. </a:t>
            </a:r>
          </a:p>
          <a:p>
            <a:r>
              <a:rPr lang="de-DE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Tel.: 0201 8560430</a:t>
            </a:r>
          </a:p>
          <a:p>
            <a:endParaRPr lang="de-DE" sz="36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de-DE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Einen schönen Klassenpflegschaftsabend  wünschen Ihnen                       </a:t>
            </a:r>
          </a:p>
          <a:p>
            <a:r>
              <a:rPr lang="de-DE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		  Herr Offermann 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50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1217" y="886459"/>
            <a:ext cx="1118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W</a:t>
            </a:r>
            <a:r>
              <a:rPr sz="3600" dirty="0"/>
              <a:t>er?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1217" y="1885289"/>
            <a:ext cx="5917565" cy="7077579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70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 err="1">
                <a:latin typeface="Arial"/>
                <a:cs typeface="Arial"/>
              </a:rPr>
              <a:t>Schulministerium</a:t>
            </a:r>
            <a:endParaRPr lang="de-DE" sz="3200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  <a:buClr>
                <a:srgbClr val="E4005B"/>
              </a:buClr>
              <a:buSzPct val="68750"/>
              <a:tabLst>
                <a:tab pos="354965" algn="l"/>
                <a:tab pos="355600" algn="l"/>
              </a:tabLst>
            </a:pPr>
            <a:endParaRPr sz="32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375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de-DE" sz="3200" spc="-5" dirty="0">
                <a:latin typeface="Arial"/>
                <a:cs typeface="Arial"/>
              </a:rPr>
              <a:t>Jugendberufsagentur</a:t>
            </a:r>
          </a:p>
          <a:p>
            <a:pPr marL="12065">
              <a:lnSpc>
                <a:spcPct val="100000"/>
              </a:lnSpc>
              <a:spcBef>
                <a:spcPts val="375"/>
              </a:spcBef>
              <a:buClr>
                <a:srgbClr val="E4005B"/>
              </a:buClr>
              <a:buSzPct val="68750"/>
              <a:tabLst>
                <a:tab pos="354965" algn="l"/>
                <a:tab pos="355600" algn="l"/>
              </a:tabLst>
            </a:pPr>
            <a:endParaRPr lang="de-DE" sz="3200" spc="-5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375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 err="1">
                <a:latin typeface="Arial"/>
                <a:cs typeface="Arial"/>
              </a:rPr>
              <a:t>Industrie</a:t>
            </a:r>
            <a:r>
              <a:rPr sz="3200" spc="-5" dirty="0">
                <a:latin typeface="Arial"/>
                <a:cs typeface="Arial"/>
              </a:rPr>
              <a:t>- und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Handelskammer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75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endParaRPr lang="de-DE" sz="3200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75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 err="1">
                <a:latin typeface="Arial"/>
                <a:cs typeface="Arial"/>
              </a:rPr>
              <a:t>Handwerkskammer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endParaRPr lang="de-DE" sz="3200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 err="1">
                <a:latin typeface="Arial"/>
                <a:cs typeface="Arial"/>
              </a:rPr>
              <a:t>Branchenverbände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endParaRPr lang="de-DE" sz="3200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 err="1">
                <a:latin typeface="Arial"/>
                <a:cs typeface="Arial"/>
              </a:rPr>
              <a:t>Universitäten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75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endParaRPr lang="de-DE" sz="3200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75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 err="1">
                <a:latin typeface="Arial"/>
                <a:cs typeface="Arial"/>
              </a:rPr>
              <a:t>Schulen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1217" y="886459"/>
            <a:ext cx="1753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Warum?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291217" y="1971548"/>
            <a:ext cx="6163945" cy="3728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51230" indent="-342900">
              <a:lnSpc>
                <a:spcPct val="100000"/>
              </a:lnSpc>
              <a:spcBef>
                <a:spcPts val="105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Hohe Abbrecherquoten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bei  Oberstufenschüler/innen</a:t>
            </a:r>
            <a:endParaRPr sz="3200" dirty="0">
              <a:latin typeface="Arial"/>
              <a:cs typeface="Arial"/>
            </a:endParaRPr>
          </a:p>
          <a:p>
            <a:pPr marL="354965" marR="951230" indent="-342900">
              <a:lnSpc>
                <a:spcPct val="100000"/>
              </a:lnSpc>
              <a:spcBef>
                <a:spcPts val="755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Hohe Abbrecherquoten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bei  Ausbildungen</a:t>
            </a:r>
            <a:endParaRPr sz="3200" dirty="0">
              <a:latin typeface="Arial"/>
              <a:cs typeface="Arial"/>
            </a:endParaRPr>
          </a:p>
          <a:p>
            <a:pPr marL="355600" marR="499745" indent="-342900">
              <a:lnSpc>
                <a:spcPct val="100000"/>
              </a:lnSpc>
              <a:spcBef>
                <a:spcPts val="755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Fehlende </a:t>
            </a:r>
            <a:r>
              <a:rPr sz="3200" spc="-5" dirty="0">
                <a:latin typeface="Arial"/>
                <a:cs typeface="Arial"/>
              </a:rPr>
              <a:t>Berufswahlreife der  Schülerinnen </a:t>
            </a:r>
            <a:r>
              <a:rPr sz="3200" spc="-10" dirty="0">
                <a:latin typeface="Arial"/>
                <a:cs typeface="Arial"/>
              </a:rPr>
              <a:t>und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Schüler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…Mangel </a:t>
            </a:r>
            <a:r>
              <a:rPr sz="3200" spc="-5" dirty="0">
                <a:latin typeface="Arial"/>
                <a:cs typeface="Arial"/>
              </a:rPr>
              <a:t>an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Facharbeiter/innen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 rot="5400000">
            <a:off x="790656" y="2643643"/>
            <a:ext cx="6857998" cy="5454489"/>
            <a:chOff x="348997" y="4464835"/>
            <a:chExt cx="6857998" cy="5454489"/>
          </a:xfrm>
        </p:grpSpPr>
        <p:sp>
          <p:nvSpPr>
            <p:cNvPr id="3" name="object 3"/>
            <p:cNvSpPr/>
            <p:nvPr/>
          </p:nvSpPr>
          <p:spPr>
            <a:xfrm>
              <a:off x="348997" y="7269061"/>
              <a:ext cx="6857998" cy="6690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348997" y="7779632"/>
              <a:ext cx="6857998" cy="21396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653796" y="4464835"/>
              <a:ext cx="3938215" cy="29398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1460500" y="1079500"/>
            <a:ext cx="8225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spc="-5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Im Berufswahlpass</a:t>
            </a:r>
            <a:r>
              <a:rPr lang="de-DE" sz="2400" i="1" spc="20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 </a:t>
            </a:r>
            <a:r>
              <a:rPr lang="de-DE" sz="2400" i="1" spc="-10" dirty="0">
                <a:latin typeface="Cambria Math" panose="02040503050406030204" pitchFamily="18" charset="0"/>
                <a:ea typeface="Cambria Math" panose="02040503050406030204" pitchFamily="18" charset="0"/>
                <a:cs typeface="Arial"/>
              </a:rPr>
              <a:t>NRW werden alle Ergebnisse festgehalten.</a:t>
            </a:r>
            <a:endParaRPr lang="de-DE" sz="2400" dirty="0">
              <a:latin typeface="Cambria Math" panose="02040503050406030204" pitchFamily="18" charset="0"/>
              <a:ea typeface="Cambria Math" panose="02040503050406030204" pitchFamily="18" charset="0"/>
              <a:cs typeface="Arial"/>
            </a:endParaRPr>
          </a:p>
          <a:p>
            <a:endParaRPr lang="de-DE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88" y="4889499"/>
            <a:ext cx="2742611" cy="387448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58220" y="9193858"/>
            <a:ext cx="9430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VIDEO: </a:t>
            </a:r>
            <a:r>
              <a:rPr lang="de-DE" sz="2800" u="sng" dirty="0">
                <a:hlinkClick r:id="rId6"/>
              </a:rPr>
              <a:t>https://klugekoepfe.nrw/videopodcast-berufswahlpass/</a:t>
            </a:r>
            <a:endParaRPr lang="de-DE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03300" y="241300"/>
            <a:ext cx="92202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6000" dirty="0"/>
          </a:p>
          <a:p>
            <a:r>
              <a:rPr lang="de-DE" sz="6000" dirty="0"/>
              <a:t>Wer möchte, kann sich die Adresse abfotografieren ;-)</a:t>
            </a:r>
          </a:p>
          <a:p>
            <a:r>
              <a:rPr lang="de-DE" sz="6000" dirty="0"/>
              <a:t>VIDEO zum Berufswahlpass: </a:t>
            </a:r>
          </a:p>
          <a:p>
            <a:endParaRPr lang="de-DE" sz="6000" u="sng" dirty="0">
              <a:hlinkClick r:id="rId2"/>
            </a:endParaRPr>
          </a:p>
          <a:p>
            <a:r>
              <a:rPr lang="de-DE" sz="6000" u="sng" dirty="0">
                <a:hlinkClick r:id="rId2"/>
              </a:rPr>
              <a:t>https://</a:t>
            </a:r>
            <a:r>
              <a:rPr lang="de-DE" sz="6000" u="sng" dirty="0" err="1">
                <a:hlinkClick r:id="rId2"/>
              </a:rPr>
              <a:t>klugekoepfe.nrw</a:t>
            </a:r>
            <a:r>
              <a:rPr lang="de-DE" sz="6000" u="sng" dirty="0">
                <a:hlinkClick r:id="rId2"/>
              </a:rPr>
              <a:t>/</a:t>
            </a:r>
          </a:p>
          <a:p>
            <a:r>
              <a:rPr lang="de-DE" sz="6000" u="sng" dirty="0" err="1">
                <a:hlinkClick r:id="rId2"/>
              </a:rPr>
              <a:t>videopodcast</a:t>
            </a:r>
            <a:r>
              <a:rPr lang="de-DE" sz="6000" u="sng" dirty="0">
                <a:hlinkClick r:id="rId2"/>
              </a:rPr>
              <a:t>-berufswahlpass/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248866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3975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Wie? </a:t>
            </a:r>
            <a:r>
              <a:rPr spc="-5" dirty="0"/>
              <a:t>Bausteine =</a:t>
            </a:r>
            <a:r>
              <a:rPr spc="20" dirty="0"/>
              <a:t> </a:t>
            </a:r>
            <a:r>
              <a:rPr spc="-5" dirty="0"/>
              <a:t>Standardelemente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213100" y="1917700"/>
            <a:ext cx="5830570" cy="423577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  <a:buClr>
                <a:srgbClr val="E4005B"/>
              </a:buClr>
              <a:buSzPct val="69444"/>
              <a:tabLst>
                <a:tab pos="355600" algn="l"/>
              </a:tabLst>
            </a:pPr>
            <a:r>
              <a:rPr lang="de-DE" sz="3600" spc="-5" dirty="0">
                <a:latin typeface="Arial"/>
                <a:cs typeface="Arial"/>
              </a:rPr>
              <a:t>  In der </a:t>
            </a:r>
            <a:r>
              <a:rPr sz="3600" spc="-5" dirty="0" err="1">
                <a:latin typeface="Arial"/>
                <a:cs typeface="Arial"/>
              </a:rPr>
              <a:t>Klasse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8</a:t>
            </a:r>
            <a:r>
              <a:rPr lang="de-DE" sz="3600" dirty="0">
                <a:latin typeface="Arial"/>
                <a:cs typeface="Arial"/>
              </a:rPr>
              <a:t> war</a:t>
            </a:r>
            <a:r>
              <a:rPr sz="3600" dirty="0">
                <a:latin typeface="Arial"/>
                <a:cs typeface="Arial"/>
              </a:rPr>
              <a:t>:</a:t>
            </a:r>
            <a:r>
              <a:rPr lang="de-DE" sz="3600" dirty="0">
                <a:latin typeface="Arial"/>
                <a:cs typeface="Arial"/>
              </a:rPr>
              <a:t> </a:t>
            </a:r>
            <a:r>
              <a:rPr sz="3600" spc="-60" dirty="0">
                <a:latin typeface="Arial"/>
                <a:cs typeface="Arial"/>
              </a:rPr>
              <a:t> </a:t>
            </a:r>
            <a:endParaRPr lang="de-DE" sz="3600" spc="-6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4005B"/>
              </a:buClr>
              <a:buSzPct val="69444"/>
              <a:buFont typeface="Wingdings"/>
              <a:buChar char=""/>
              <a:tabLst>
                <a:tab pos="355600" algn="l"/>
              </a:tabLst>
            </a:pPr>
            <a:r>
              <a:rPr lang="de-DE" sz="3600" b="1" spc="-5" dirty="0">
                <a:latin typeface="Arial"/>
                <a:cs typeface="Arial"/>
              </a:rPr>
              <a:t>Die </a:t>
            </a:r>
            <a:r>
              <a:rPr sz="3600" b="1" spc="-5" dirty="0" err="1">
                <a:latin typeface="Arial"/>
                <a:cs typeface="Arial"/>
              </a:rPr>
              <a:t>Potenzialanalyse</a:t>
            </a:r>
            <a:endParaRPr lang="de-DE" sz="3600" b="1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4005B"/>
              </a:buClr>
              <a:buSzPct val="69444"/>
              <a:buFont typeface="Wingdings"/>
              <a:buChar char=""/>
              <a:tabLst>
                <a:tab pos="355600" algn="l"/>
              </a:tabLst>
            </a:pPr>
            <a:r>
              <a:rPr lang="de-DE" sz="3600" b="1" spc="-5" dirty="0">
                <a:latin typeface="Arial"/>
                <a:cs typeface="Arial"/>
              </a:rPr>
              <a:t>Die </a:t>
            </a:r>
            <a:r>
              <a:rPr lang="de-DE" sz="3600" b="1" spc="-5" dirty="0" err="1">
                <a:latin typeface="Arial"/>
                <a:cs typeface="Arial"/>
              </a:rPr>
              <a:t>Berufsfelderkundung</a:t>
            </a:r>
            <a:endParaRPr lang="de-DE" sz="3600" b="1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4005B"/>
              </a:buClr>
              <a:buSzPct val="69444"/>
              <a:buFont typeface="Wingdings"/>
              <a:buChar char=""/>
              <a:tabLst>
                <a:tab pos="355600" algn="l"/>
              </a:tabLst>
            </a:pPr>
            <a:r>
              <a:rPr lang="de-DE" sz="3600" b="1" spc="-5" dirty="0">
                <a:latin typeface="Arial"/>
                <a:cs typeface="Arial"/>
              </a:rPr>
              <a:t>Erste individuelle Beratungsgespräche</a:t>
            </a:r>
          </a:p>
          <a:p>
            <a:pPr marL="355600" marR="102870" indent="-342900">
              <a:lnSpc>
                <a:spcPct val="100000"/>
              </a:lnSpc>
              <a:spcBef>
                <a:spcPts val="705"/>
              </a:spcBef>
              <a:buClr>
                <a:srgbClr val="E4005B"/>
              </a:buClr>
              <a:buSzPct val="714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de-DE" sz="2800" spc="-5" dirty="0">
                <a:latin typeface="Arial"/>
                <a:cs typeface="Arial"/>
              </a:rPr>
              <a:t>Bei einigen noch das Sozialpraktikum</a:t>
            </a:r>
            <a:endParaRPr lang="de-DE"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3975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Wie? </a:t>
            </a:r>
            <a:r>
              <a:rPr spc="-5" dirty="0"/>
              <a:t>Bausteine =</a:t>
            </a:r>
            <a:r>
              <a:rPr spc="20" dirty="0"/>
              <a:t> </a:t>
            </a:r>
            <a:r>
              <a:rPr spc="-5" dirty="0"/>
              <a:t>Standardelemente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151517" y="1612900"/>
            <a:ext cx="7541883" cy="64947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05104">
              <a:lnSpc>
                <a:spcPct val="100000"/>
              </a:lnSpc>
              <a:spcBef>
                <a:spcPts val="105"/>
              </a:spcBef>
              <a:buClr>
                <a:srgbClr val="E4005B"/>
              </a:buClr>
              <a:buSzPct val="68750"/>
              <a:tabLst>
                <a:tab pos="354965" algn="l"/>
                <a:tab pos="355600" algn="l"/>
              </a:tabLst>
            </a:pPr>
            <a:r>
              <a:rPr lang="de-DE" sz="3200" dirty="0">
                <a:latin typeface="Arial"/>
                <a:cs typeface="Arial"/>
              </a:rPr>
              <a:t>   </a:t>
            </a:r>
            <a:r>
              <a:rPr sz="3600" dirty="0" err="1">
                <a:latin typeface="Arial"/>
                <a:cs typeface="Arial"/>
              </a:rPr>
              <a:t>Klasse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9: </a:t>
            </a:r>
            <a:endParaRPr lang="de-DE" sz="3600" spc="-10" dirty="0">
              <a:latin typeface="Arial"/>
              <a:cs typeface="Arial"/>
            </a:endParaRPr>
          </a:p>
          <a:p>
            <a:pPr marL="12700" marR="205104">
              <a:lnSpc>
                <a:spcPct val="100000"/>
              </a:lnSpc>
              <a:spcBef>
                <a:spcPts val="105"/>
              </a:spcBef>
              <a:buClr>
                <a:srgbClr val="E4005B"/>
              </a:buClr>
              <a:buSzPct val="68750"/>
              <a:tabLst>
                <a:tab pos="354965" algn="l"/>
                <a:tab pos="355600" algn="l"/>
              </a:tabLst>
            </a:pPr>
            <a:endParaRPr lang="de-DE" sz="3200" b="1" spc="-10" dirty="0">
              <a:latin typeface="Arial"/>
              <a:cs typeface="Arial"/>
            </a:endParaRPr>
          </a:p>
          <a:p>
            <a:pPr marL="355600" marR="205104" indent="-342900">
              <a:lnSpc>
                <a:spcPct val="100000"/>
              </a:lnSpc>
              <a:spcBef>
                <a:spcPts val="105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spc="-5" dirty="0" err="1">
                <a:latin typeface="Arial"/>
                <a:cs typeface="Arial"/>
              </a:rPr>
              <a:t>Betriebspraktikum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(3  </a:t>
            </a:r>
            <a:r>
              <a:rPr sz="2800" b="1" spc="-5" dirty="0" err="1">
                <a:latin typeface="Arial"/>
                <a:cs typeface="Arial"/>
              </a:rPr>
              <a:t>Wochen</a:t>
            </a:r>
            <a:r>
              <a:rPr sz="2800" b="1" spc="-5" dirty="0">
                <a:latin typeface="Arial"/>
                <a:cs typeface="Arial"/>
              </a:rPr>
              <a:t>)</a:t>
            </a:r>
            <a:r>
              <a:rPr lang="de-DE" sz="2800" b="1" spc="-5" dirty="0">
                <a:latin typeface="Arial"/>
                <a:cs typeface="Arial"/>
              </a:rPr>
              <a:t> </a:t>
            </a:r>
          </a:p>
          <a:p>
            <a:pPr marL="12700" marR="205104">
              <a:lnSpc>
                <a:spcPct val="100000"/>
              </a:lnSpc>
              <a:spcBef>
                <a:spcPts val="105"/>
              </a:spcBef>
              <a:buClr>
                <a:srgbClr val="E4005B"/>
              </a:buClr>
              <a:buSzPct val="68750"/>
              <a:tabLst>
                <a:tab pos="354965" algn="l"/>
                <a:tab pos="355600" algn="l"/>
              </a:tabLst>
            </a:pPr>
            <a:r>
              <a:rPr lang="de-DE" sz="2800" b="1" spc="-5" dirty="0">
                <a:latin typeface="Arial"/>
                <a:cs typeface="Arial"/>
              </a:rPr>
              <a:t>	vom 07.11.22 bis zum 25.11.22   </a:t>
            </a:r>
          </a:p>
          <a:p>
            <a:pPr marL="12700" marR="205104">
              <a:lnSpc>
                <a:spcPct val="100000"/>
              </a:lnSpc>
              <a:spcBef>
                <a:spcPts val="105"/>
              </a:spcBef>
              <a:buClr>
                <a:srgbClr val="E4005B"/>
              </a:buClr>
              <a:buSzPct val="68750"/>
              <a:tabLst>
                <a:tab pos="354965" algn="l"/>
                <a:tab pos="355600" algn="l"/>
              </a:tabLst>
            </a:pPr>
            <a:endParaRPr lang="de-DE" sz="2400" b="1" spc="-5" dirty="0">
              <a:latin typeface="Arial"/>
              <a:cs typeface="Arial"/>
            </a:endParaRPr>
          </a:p>
          <a:p>
            <a:pPr marL="12700" marR="205104" algn="ctr">
              <a:lnSpc>
                <a:spcPct val="100000"/>
              </a:lnSpc>
              <a:spcBef>
                <a:spcPts val="105"/>
              </a:spcBef>
              <a:buClr>
                <a:srgbClr val="E4005B"/>
              </a:buClr>
              <a:buSzPct val="68750"/>
              <a:tabLst>
                <a:tab pos="354965" algn="l"/>
                <a:tab pos="355600" algn="l"/>
              </a:tabLst>
            </a:pPr>
            <a:r>
              <a:rPr lang="de-DE" sz="2400" b="1" spc="-5" dirty="0">
                <a:latin typeface="Arial"/>
                <a:cs typeface="Arial"/>
              </a:rPr>
              <a:t>	</a:t>
            </a:r>
            <a:r>
              <a:rPr lang="de-DE" sz="3600" b="1" spc="-5" dirty="0">
                <a:latin typeface="Arial"/>
                <a:cs typeface="Arial"/>
              </a:rPr>
              <a:t>BITTE UNTERSTÜTZEN </a:t>
            </a:r>
          </a:p>
          <a:p>
            <a:pPr marL="12700" marR="205104" algn="ctr">
              <a:lnSpc>
                <a:spcPct val="100000"/>
              </a:lnSpc>
              <a:spcBef>
                <a:spcPts val="105"/>
              </a:spcBef>
              <a:buClr>
                <a:srgbClr val="E4005B"/>
              </a:buClr>
              <a:buSzPct val="68750"/>
              <a:tabLst>
                <a:tab pos="354965" algn="l"/>
                <a:tab pos="355600" algn="l"/>
              </a:tabLst>
            </a:pPr>
            <a:r>
              <a:rPr lang="de-DE" sz="3600" b="1" spc="-5" dirty="0">
                <a:latin typeface="Arial"/>
                <a:cs typeface="Arial"/>
              </a:rPr>
              <a:t>SIE IHR</a:t>
            </a:r>
          </a:p>
          <a:p>
            <a:pPr marL="12700" marR="205104" algn="ctr">
              <a:lnSpc>
                <a:spcPct val="100000"/>
              </a:lnSpc>
              <a:spcBef>
                <a:spcPts val="105"/>
              </a:spcBef>
              <a:buClr>
                <a:srgbClr val="E4005B"/>
              </a:buClr>
              <a:buSzPct val="68750"/>
              <a:tabLst>
                <a:tab pos="354965" algn="l"/>
                <a:tab pos="355600" algn="l"/>
              </a:tabLst>
            </a:pPr>
            <a:r>
              <a:rPr lang="de-DE" sz="3600" b="1" spc="-5" dirty="0">
                <a:latin typeface="Arial"/>
                <a:cs typeface="Arial"/>
              </a:rPr>
              <a:t>  	KIND BEI DER 	</a:t>
            </a:r>
          </a:p>
          <a:p>
            <a:pPr marL="12700" marR="205104" algn="ctr">
              <a:lnSpc>
                <a:spcPct val="100000"/>
              </a:lnSpc>
              <a:spcBef>
                <a:spcPts val="105"/>
              </a:spcBef>
              <a:buClr>
                <a:srgbClr val="E4005B"/>
              </a:buClr>
              <a:buSzPct val="68750"/>
              <a:tabLst>
                <a:tab pos="354965" algn="l"/>
                <a:tab pos="355600" algn="l"/>
              </a:tabLst>
            </a:pPr>
            <a:r>
              <a:rPr lang="de-DE" sz="3600" b="1" spc="-5" dirty="0">
                <a:latin typeface="Arial"/>
                <a:cs typeface="Arial"/>
              </a:rPr>
              <a:t>	SUCHE EINER GEEIGNETEN </a:t>
            </a:r>
          </a:p>
          <a:p>
            <a:pPr marL="12700" marR="205104" algn="ctr">
              <a:lnSpc>
                <a:spcPct val="100000"/>
              </a:lnSpc>
              <a:spcBef>
                <a:spcPts val="105"/>
              </a:spcBef>
              <a:buClr>
                <a:srgbClr val="E4005B"/>
              </a:buClr>
              <a:buSzPct val="68750"/>
              <a:tabLst>
                <a:tab pos="354965" algn="l"/>
                <a:tab pos="355600" algn="l"/>
              </a:tabLst>
            </a:pPr>
            <a:r>
              <a:rPr lang="de-DE" sz="3600" b="1" spc="-5" dirty="0">
                <a:latin typeface="Arial"/>
                <a:cs typeface="Arial"/>
              </a:rPr>
              <a:t>	PRAKTIKUMSSTELLE!</a:t>
            </a:r>
            <a:endParaRPr sz="36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  <a:buClr>
                <a:srgbClr val="E4005B"/>
              </a:buClr>
              <a:buSzPct val="70833"/>
              <a:tabLst>
                <a:tab pos="354965" algn="l"/>
                <a:tab pos="355600" algn="l"/>
              </a:tabLst>
            </a:pPr>
            <a:r>
              <a:rPr lang="de-DE" sz="2000" spc="-5" dirty="0">
                <a:latin typeface="Arial"/>
                <a:cs typeface="Arial"/>
              </a:rPr>
              <a:t>    </a:t>
            </a:r>
          </a:p>
          <a:p>
            <a:pPr marL="12700">
              <a:lnSpc>
                <a:spcPct val="100000"/>
              </a:lnSpc>
              <a:spcBef>
                <a:spcPts val="570"/>
              </a:spcBef>
              <a:buClr>
                <a:srgbClr val="E4005B"/>
              </a:buClr>
              <a:buSzPct val="70833"/>
              <a:tabLst>
                <a:tab pos="354965" algn="l"/>
                <a:tab pos="355600" algn="l"/>
              </a:tabLst>
            </a:pPr>
            <a:r>
              <a:rPr lang="de-DE" sz="2000" spc="-5" dirty="0">
                <a:latin typeface="Arial"/>
                <a:cs typeface="Arial"/>
              </a:rPr>
              <a:t>	</a:t>
            </a:r>
            <a:r>
              <a:rPr sz="2800" b="1" spc="-5" dirty="0" err="1">
                <a:latin typeface="Arial"/>
                <a:cs typeface="Arial"/>
              </a:rPr>
              <a:t>Vor</a:t>
            </a:r>
            <a:r>
              <a:rPr sz="2800" b="1" spc="-5" dirty="0">
                <a:latin typeface="Arial"/>
                <a:cs typeface="Arial"/>
              </a:rPr>
              <a:t>- und Nachbereitung in der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Schule</a:t>
            </a:r>
            <a:endParaRPr sz="2800" b="1" dirty="0">
              <a:latin typeface="Arial"/>
              <a:cs typeface="Arial"/>
            </a:endParaRPr>
          </a:p>
          <a:p>
            <a:pPr marL="12700" marR="5080">
              <a:lnSpc>
                <a:spcPts val="3829"/>
              </a:lnSpc>
              <a:spcBef>
                <a:spcPts val="5"/>
              </a:spcBef>
              <a:buClr>
                <a:srgbClr val="E4005B"/>
              </a:buClr>
              <a:buSzPct val="68750"/>
              <a:tabLst>
                <a:tab pos="354965" algn="l"/>
                <a:tab pos="355600" algn="l"/>
              </a:tabLst>
            </a:pP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F16F03B-647C-0734-0186-8F416F838186}"/>
              </a:ext>
            </a:extLst>
          </p:cNvPr>
          <p:cNvSpPr txBox="1"/>
          <p:nvPr/>
        </p:nvSpPr>
        <p:spPr>
          <a:xfrm>
            <a:off x="3365500" y="165100"/>
            <a:ext cx="5943600" cy="1133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05104">
              <a:lnSpc>
                <a:spcPct val="100000"/>
              </a:lnSpc>
              <a:spcBef>
                <a:spcPts val="105"/>
              </a:spcBef>
              <a:buClr>
                <a:srgbClr val="E4005B"/>
              </a:buClr>
              <a:buSzPct val="68750"/>
              <a:tabLst>
                <a:tab pos="354965" algn="l"/>
                <a:tab pos="355600" algn="l"/>
              </a:tabLst>
            </a:pPr>
            <a:r>
              <a:rPr lang="de-DE" sz="1600" dirty="0">
                <a:latin typeface="Arial"/>
                <a:cs typeface="Arial"/>
              </a:rPr>
              <a:t> </a:t>
            </a:r>
            <a:r>
              <a:rPr lang="de-DE" sz="2800" dirty="0">
                <a:latin typeface="Arial"/>
                <a:cs typeface="Arial"/>
              </a:rPr>
              <a:t>Klasse </a:t>
            </a:r>
            <a:r>
              <a:rPr lang="de-DE" sz="2800" spc="-10" dirty="0">
                <a:latin typeface="Arial"/>
                <a:cs typeface="Arial"/>
              </a:rPr>
              <a:t>9: </a:t>
            </a:r>
          </a:p>
          <a:p>
            <a:pPr marL="12700" marR="205104">
              <a:lnSpc>
                <a:spcPct val="100000"/>
              </a:lnSpc>
              <a:spcBef>
                <a:spcPts val="105"/>
              </a:spcBef>
              <a:buClr>
                <a:srgbClr val="E4005B"/>
              </a:buClr>
              <a:buSzPct val="68750"/>
              <a:tabLst>
                <a:tab pos="354965" algn="l"/>
                <a:tab pos="355600" algn="l"/>
              </a:tabLst>
            </a:pPr>
            <a:endParaRPr lang="de-DE" sz="1600" b="1" spc="-10" dirty="0">
              <a:latin typeface="Arial"/>
              <a:cs typeface="Arial"/>
            </a:endParaRPr>
          </a:p>
          <a:p>
            <a:pPr marL="12700" marR="205104">
              <a:lnSpc>
                <a:spcPct val="100000"/>
              </a:lnSpc>
              <a:spcBef>
                <a:spcPts val="105"/>
              </a:spcBef>
              <a:buClr>
                <a:srgbClr val="E4005B"/>
              </a:buClr>
              <a:buSzPct val="68750"/>
              <a:tabLst>
                <a:tab pos="354965" algn="l"/>
                <a:tab pos="355600" algn="l"/>
              </a:tabLst>
            </a:pPr>
            <a:r>
              <a:rPr lang="de-DE" sz="2400" b="1" spc="-5" dirty="0">
                <a:latin typeface="Arial"/>
                <a:cs typeface="Arial"/>
              </a:rPr>
              <a:t>Weitere KAoA Bausteine sind:</a:t>
            </a:r>
          </a:p>
          <a:p>
            <a:pPr marL="12700" marR="205104">
              <a:lnSpc>
                <a:spcPct val="100000"/>
              </a:lnSpc>
              <a:spcBef>
                <a:spcPts val="105"/>
              </a:spcBef>
              <a:buClr>
                <a:srgbClr val="E4005B"/>
              </a:buClr>
              <a:buSzPct val="68750"/>
              <a:tabLst>
                <a:tab pos="354965" algn="l"/>
                <a:tab pos="355600" algn="l"/>
              </a:tabLst>
            </a:pPr>
            <a:endParaRPr lang="de-DE"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E4005B"/>
              </a:buClr>
              <a:buSzPct val="7083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de-DE" sz="2400" spc="-5" dirty="0">
                <a:latin typeface="Arial"/>
                <a:cs typeface="Arial"/>
              </a:rPr>
              <a:t>Beratung durch die Jugendberufsagentur </a:t>
            </a:r>
          </a:p>
          <a:p>
            <a:pPr marL="12700">
              <a:lnSpc>
                <a:spcPct val="100000"/>
              </a:lnSpc>
              <a:spcBef>
                <a:spcPts val="565"/>
              </a:spcBef>
              <a:buClr>
                <a:srgbClr val="E4005B"/>
              </a:buClr>
              <a:buSzPct val="70833"/>
              <a:tabLst>
                <a:tab pos="354965" algn="l"/>
                <a:tab pos="355600" algn="l"/>
              </a:tabLst>
            </a:pPr>
            <a:r>
              <a:rPr lang="de-DE" sz="2400" spc="-5" dirty="0">
                <a:latin typeface="Arial"/>
                <a:cs typeface="Arial"/>
              </a:rPr>
              <a:t>	(Frau Schilling und Frau </a:t>
            </a:r>
            <a:r>
              <a:rPr lang="de-DE" sz="2400" spc="-5" dirty="0" err="1">
                <a:latin typeface="Arial"/>
                <a:cs typeface="Arial"/>
              </a:rPr>
              <a:t>Lohschelder</a:t>
            </a:r>
            <a:r>
              <a:rPr lang="de-DE" sz="2400" spc="-5" dirty="0">
                <a:latin typeface="Arial"/>
                <a:cs typeface="Arial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565"/>
              </a:spcBef>
              <a:buClr>
                <a:srgbClr val="E4005B"/>
              </a:buClr>
              <a:buSzPct val="70833"/>
              <a:tabLst>
                <a:tab pos="354965" algn="l"/>
                <a:tab pos="355600" algn="l"/>
              </a:tabLst>
            </a:pPr>
            <a:endParaRPr lang="de-DE"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E4005B"/>
              </a:buClr>
              <a:buSzPct val="7083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de-DE" sz="2400" spc="-5" dirty="0">
                <a:latin typeface="Arial"/>
                <a:cs typeface="Arial"/>
              </a:rPr>
              <a:t>Beratung Schule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  <a:buClr>
                <a:srgbClr val="E4005B"/>
              </a:buClr>
              <a:buSzPct val="70833"/>
              <a:tabLst>
                <a:tab pos="354965" algn="l"/>
                <a:tab pos="355600" algn="l"/>
              </a:tabLst>
            </a:pPr>
            <a:endParaRPr lang="de-DE" sz="2400" spc="-5" dirty="0">
              <a:latin typeface="Arial"/>
              <a:cs typeface="Arial"/>
            </a:endParaRPr>
          </a:p>
          <a:p>
            <a:pPr marL="355600" marR="5080" indent="-342900">
              <a:lnSpc>
                <a:spcPts val="3829"/>
              </a:lnSpc>
              <a:spcBef>
                <a:spcPts val="5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de-DE" sz="2400" spc="-5" dirty="0" err="1">
                <a:latin typeface="Arial"/>
                <a:cs typeface="Arial"/>
              </a:rPr>
              <a:t>Zusätztlich</a:t>
            </a:r>
            <a:r>
              <a:rPr lang="de-DE" sz="2400" spc="-55" dirty="0">
                <a:latin typeface="Arial"/>
                <a:cs typeface="Arial"/>
              </a:rPr>
              <a:t> </a:t>
            </a:r>
            <a:r>
              <a:rPr lang="de-DE" sz="2400" spc="-5" dirty="0">
                <a:latin typeface="Arial"/>
                <a:cs typeface="Arial"/>
              </a:rPr>
              <a:t>„Schnupperpraktika“ über KAoA</a:t>
            </a:r>
            <a:r>
              <a:rPr lang="de-DE" sz="2400" spc="-15" dirty="0">
                <a:latin typeface="Arial"/>
                <a:cs typeface="Arial"/>
              </a:rPr>
              <a:t> </a:t>
            </a:r>
            <a:r>
              <a:rPr lang="de-DE" sz="2400" spc="-5" dirty="0">
                <a:latin typeface="Arial"/>
                <a:cs typeface="Arial"/>
              </a:rPr>
              <a:t>möglich!</a:t>
            </a:r>
          </a:p>
          <a:p>
            <a:pPr marL="12700" marR="5080">
              <a:lnSpc>
                <a:spcPts val="3829"/>
              </a:lnSpc>
              <a:spcBef>
                <a:spcPts val="5"/>
              </a:spcBef>
              <a:buClr>
                <a:srgbClr val="E4005B"/>
              </a:buClr>
              <a:buSzPct val="68750"/>
              <a:tabLst>
                <a:tab pos="354965" algn="l"/>
                <a:tab pos="355600" algn="l"/>
              </a:tabLst>
            </a:pPr>
            <a:endParaRPr lang="de-DE" sz="2400" spc="-5" dirty="0">
              <a:latin typeface="Arial"/>
              <a:cs typeface="Arial"/>
            </a:endParaRPr>
          </a:p>
          <a:p>
            <a:pPr marL="355600" marR="5080" indent="-342900">
              <a:lnSpc>
                <a:spcPts val="3829"/>
              </a:lnSpc>
              <a:spcBef>
                <a:spcPts val="5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de-DE" sz="2400" spc="-5" dirty="0">
                <a:latin typeface="Arial"/>
                <a:cs typeface="Arial"/>
              </a:rPr>
              <a:t>Langzeitpraktika für SchülerInnen mit besonderem Förderbedarf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E4005B"/>
              </a:buClr>
              <a:buSzPct val="70833"/>
              <a:buFont typeface="Wingdings"/>
              <a:buChar char=""/>
              <a:tabLst>
                <a:tab pos="354965" algn="l"/>
                <a:tab pos="355600" algn="l"/>
              </a:tabLst>
            </a:pPr>
            <a:endParaRPr lang="de-DE" sz="2400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lr>
                <a:srgbClr val="E4005B"/>
              </a:buClr>
              <a:buSzPct val="714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de-DE" sz="2400" dirty="0">
                <a:latin typeface="Arial"/>
                <a:cs typeface="Arial"/>
              </a:rPr>
              <a:t>Erstellung der ersten Anschlussvereinbarung 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  <a:buClr>
                <a:srgbClr val="E4005B"/>
              </a:buClr>
              <a:buSzPct val="71428"/>
              <a:tabLst>
                <a:tab pos="354965" algn="l"/>
                <a:tab pos="355600" algn="l"/>
              </a:tabLst>
            </a:pPr>
            <a:endParaRPr lang="de-DE" sz="24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705"/>
              </a:spcBef>
              <a:buClr>
                <a:srgbClr val="E4005B"/>
              </a:buClr>
              <a:buSzPct val="71428"/>
              <a:tabLst>
                <a:tab pos="354965" algn="l"/>
                <a:tab pos="355600" algn="l"/>
              </a:tabLst>
            </a:pPr>
            <a:r>
              <a:rPr lang="de-DE" sz="2400" dirty="0">
                <a:latin typeface="Arial"/>
                <a:cs typeface="Arial"/>
              </a:rPr>
              <a:t>	KEINE ANGST, ES IST NICHTS VERBINDLICHES, </a:t>
            </a:r>
          </a:p>
          <a:p>
            <a:pPr marL="12700" algn="ctr">
              <a:lnSpc>
                <a:spcPct val="100000"/>
              </a:lnSpc>
              <a:spcBef>
                <a:spcPts val="705"/>
              </a:spcBef>
              <a:buClr>
                <a:srgbClr val="E4005B"/>
              </a:buClr>
              <a:buSzPct val="71428"/>
              <a:tabLst>
                <a:tab pos="354965" algn="l"/>
                <a:tab pos="355600" algn="l"/>
              </a:tabLst>
            </a:pPr>
            <a:r>
              <a:rPr lang="de-DE" sz="2400" dirty="0">
                <a:latin typeface="Arial"/>
                <a:cs typeface="Arial"/>
              </a:rPr>
              <a:t>	SONDERN SOLL NUR BEI DER WEITEREN </a:t>
            </a:r>
          </a:p>
          <a:p>
            <a:pPr marL="12700" algn="ctr">
              <a:lnSpc>
                <a:spcPct val="100000"/>
              </a:lnSpc>
              <a:spcBef>
                <a:spcPts val="705"/>
              </a:spcBef>
              <a:buClr>
                <a:srgbClr val="E4005B"/>
              </a:buClr>
              <a:buSzPct val="71428"/>
              <a:tabLst>
                <a:tab pos="354965" algn="l"/>
                <a:tab pos="355600" algn="l"/>
              </a:tabLst>
            </a:pPr>
            <a:r>
              <a:rPr lang="de-DE" sz="2400" dirty="0">
                <a:latin typeface="Arial"/>
                <a:cs typeface="Arial"/>
              </a:rPr>
              <a:t>	ORIENTIERUNG HELFEN !</a:t>
            </a:r>
          </a:p>
          <a:p>
            <a:pPr marL="355600" marR="5080" indent="-342900">
              <a:lnSpc>
                <a:spcPts val="3829"/>
              </a:lnSpc>
              <a:spcBef>
                <a:spcPts val="5"/>
              </a:spcBef>
              <a:buClr>
                <a:srgbClr val="E4005B"/>
              </a:buClr>
              <a:buSzPct val="68750"/>
              <a:buFont typeface="Wingdings"/>
              <a:buChar char=""/>
              <a:tabLst>
                <a:tab pos="354965" algn="l"/>
                <a:tab pos="355600" algn="l"/>
              </a:tabLst>
            </a:pPr>
            <a:endParaRPr lang="de-DE" sz="2400" spc="-5" dirty="0">
              <a:latin typeface="Arial"/>
              <a:cs typeface="Arial"/>
            </a:endParaRPr>
          </a:p>
          <a:p>
            <a:pPr marL="12700" marR="5080">
              <a:lnSpc>
                <a:spcPts val="3829"/>
              </a:lnSpc>
              <a:spcBef>
                <a:spcPts val="5"/>
              </a:spcBef>
              <a:buClr>
                <a:srgbClr val="E4005B"/>
              </a:buClr>
              <a:buSzPct val="68750"/>
              <a:tabLst>
                <a:tab pos="354965" algn="l"/>
                <a:tab pos="355600" algn="l"/>
              </a:tabLst>
            </a:pPr>
            <a:endParaRPr lang="de-DE" sz="1600" spc="-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05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F7201B0E-CC14-CC4F-1D12-9843634A7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84220" y="74900"/>
            <a:ext cx="7391400" cy="103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75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383</Words>
  <Application>Microsoft Office PowerPoint</Application>
  <PresentationFormat>Benutzerdefiniert</PresentationFormat>
  <Paragraphs>105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Baskerville Old Face</vt:lpstr>
      <vt:lpstr>Calibri</vt:lpstr>
      <vt:lpstr>Cambria Math</vt:lpstr>
      <vt:lpstr>Wingdings</vt:lpstr>
      <vt:lpstr>Office Theme</vt:lpstr>
      <vt:lpstr>PowerPoint-Präsentation</vt:lpstr>
      <vt:lpstr>Wer?</vt:lpstr>
      <vt:lpstr>Warum?</vt:lpstr>
      <vt:lpstr>PowerPoint-Präsentation</vt:lpstr>
      <vt:lpstr>PowerPoint-Präsentation</vt:lpstr>
      <vt:lpstr>Wie? Bausteine = Standardelemente</vt:lpstr>
      <vt:lpstr>Wie? Bausteine = Standardelemente</vt:lpstr>
      <vt:lpstr>PowerPoint-Präsentation</vt:lpstr>
      <vt:lpstr>PowerPoint-Präsentation</vt:lpstr>
      <vt:lpstr>PowerPoint-Präsentation</vt:lpstr>
      <vt:lpstr>Wie? Bausteine = Standardelemente</vt:lpstr>
      <vt:lpstr>PowerPoint-Präsentation</vt:lpstr>
      <vt:lpstr>Es gibt nur 3 Gymnasien in Essen  für den  „Weißen Jahrgang“ </vt:lpstr>
      <vt:lpstr>Haben Sie noch 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(Microsoft PowerPoint - Elterninfo KAoA.ppt [Schreibgesch\374tzt])</dc:title>
  <dc:creator>wallride</dc:creator>
  <cp:lastModifiedBy>HLS-Kollegium</cp:lastModifiedBy>
  <cp:revision>19</cp:revision>
  <dcterms:created xsi:type="dcterms:W3CDTF">2020-08-23T08:59:43Z</dcterms:created>
  <dcterms:modified xsi:type="dcterms:W3CDTF">2022-08-26T12:21:46Z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2016-03-13T00:00:00Z</vt:filetime>
  </property>
  <property fmtid="{D5CDD505-2E9C-101B-9397-08002B2CF9AE}" pid="3" name="Creator">
    <vt:lpwstr>PDF24 Creator</vt:lpwstr>
  </property>
  <property fmtid="{D5CDD505-2E9C-101B-9397-08002B2CF9AE}" pid="4" name="LastSaved">
    <vt:filetime>2020-08-23T00:00:00Z</vt:filetime>
  </property>
</Properties>
</file>